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65" r:id="rId2"/>
    <p:sldId id="271" r:id="rId3"/>
    <p:sldId id="272" r:id="rId4"/>
    <p:sldId id="274" r:id="rId5"/>
    <p:sldId id="267" r:id="rId6"/>
    <p:sldId id="273" r:id="rId7"/>
    <p:sldId id="269" r:id="rId8"/>
    <p:sldId id="270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Black" panose="02000000000000000000" pitchFamily="2" charset="0"/>
      <p:bold r:id="rId21"/>
      <p:boldItalic r:id="rId22"/>
    </p:embeddedFont>
    <p:embeddedFont>
      <p:font typeface="Roboto Light" panose="02000000000000000000" pitchFamily="2" charset="0"/>
      <p:regular r:id="rId23"/>
      <p: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DF1"/>
    <a:srgbClr val="ECACAC"/>
    <a:srgbClr val="FE6300"/>
    <a:srgbClr val="FA743F"/>
    <a:srgbClr val="5F3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69" autoAdjust="0"/>
  </p:normalViewPr>
  <p:slideViewPr>
    <p:cSldViewPr snapToGrid="0">
      <p:cViewPr varScale="1">
        <p:scale>
          <a:sx n="106" d="100"/>
          <a:sy n="106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Лист1!$A$1:$A$6</c:f>
              <c:strCache>
                <c:ptCount val="6"/>
                <c:pt idx="0">
                  <c:v>Яндекс.Карты</c:v>
                </c:pt>
                <c:pt idx="1">
                  <c:v>Aviasales</c:v>
                </c:pt>
                <c:pt idx="2">
                  <c:v>Яндекс.Путешествия</c:v>
                </c:pt>
                <c:pt idx="3">
                  <c:v>Tutu</c:v>
                </c:pt>
                <c:pt idx="4">
                  <c:v>OneTwoTrip</c:v>
                </c:pt>
                <c:pt idx="5">
                  <c:v>Airbnb</c:v>
                </c:pt>
              </c:strCache>
            </c:strRef>
          </c:cat>
          <c:val>
            <c:numRef>
              <c:f>Лист1!$B$1:$B$6</c:f>
              <c:numCache>
                <c:formatCode>0%</c:formatCode>
                <c:ptCount val="6"/>
                <c:pt idx="0">
                  <c:v>0.45</c:v>
                </c:pt>
                <c:pt idx="1">
                  <c:v>0.3</c:v>
                </c:pt>
                <c:pt idx="2">
                  <c:v>0.25</c:v>
                </c:pt>
                <c:pt idx="3">
                  <c:v>0.15</c:v>
                </c:pt>
                <c:pt idx="4">
                  <c:v>0.1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AE-4BA7-AE9F-FADBB6FA4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33158335"/>
        <c:axId val="2133159583"/>
      </c:barChart>
      <c:valAx>
        <c:axId val="2133159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+mn-cs"/>
              </a:defRPr>
            </a:pPr>
            <a:endParaRPr lang="ru-RU"/>
          </a:p>
        </c:txPr>
        <c:crossAx val="2133158335"/>
        <c:crosses val="autoZero"/>
        <c:crossBetween val="between"/>
      </c:valAx>
      <c:catAx>
        <c:axId val="21331583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+mn-cs"/>
              </a:defRPr>
            </a:pPr>
            <a:endParaRPr lang="ru-RU"/>
          </a:p>
        </c:txPr>
        <c:crossAx val="21331595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29FB2-B90D-4EB5-94CB-5FFDA654998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D4105-F698-4296-8A09-522BD51DBC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20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45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D4105-F698-4296-8A09-522BD51DBC8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98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DEA97-B871-46C3-88BC-FA8058DEC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6C9F76-3306-4CF0-9DE7-D62EA958A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FCDDA-FEFD-40FD-8859-0BDAD72C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F8A80B-0895-47C8-931E-16E9CA7B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090015-1FFD-4688-A8B8-AD2033F5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24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29822-A112-461C-8852-D223D408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AD371E-2473-49B4-A1D4-8DEF709B5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C0C3D-F7C2-413B-98A0-146A0202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CE6695-66DC-48E5-91F3-6127FBDE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3A24C7-CFF6-441E-9956-91A8C368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49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54970A3-60BA-4C30-B4D0-AAF2042BF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B9F0BF-F7D4-44FF-B448-38EF5255B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35C8C5-384A-4643-B6C5-A6E155E7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8043AA-1A1A-477D-8BBF-524552FE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F20B9-3B06-4CA9-953F-2DEB6284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62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C9813-407C-4D17-ACCC-08FAC2F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257A5B-D2AE-44CD-97EF-78523E162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E6B75A-48EE-444B-941A-ADC4C90E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93DF40-2BAF-4CC8-BCA1-C194FD38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6CE104-F473-4481-A7DC-93F4EF94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67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3B630-A505-41D3-A22D-022DFF2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50D17D-2499-44BE-9E0B-C9BAD6458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E8DC69-6DE1-48B4-AB02-6BC95C37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62029A-C072-46B9-956E-AF2F1770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9D546B-A1CE-4AB2-9293-8550BB28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12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A1F77-17BF-4988-BC10-AE4E457A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3179D8-A340-47EA-B74E-8CF7FE4C7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AF722C-F938-4E16-ABD7-985C06D1E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764945-1E77-4FF3-8837-566D175E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434AEA-867F-4900-BCBA-8E3132C2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C97A69-3770-4A86-B493-27483803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56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00B7D-EE74-4EB0-B854-A1ED984A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BD73BC-93A4-4913-B0C0-268EDB4C3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889A85-D3BD-44E6-94D3-39852FA52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8A38DC-9027-4EDA-ABB1-B2282C2B0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F0EBE9C-6837-405F-B7E6-DA7759BE5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EB745AC-CE0B-44D9-B578-E5312BB3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6475530-D5C3-4407-8A0F-53BC7B9B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F2DCC29-C2F9-441B-A7EF-2B138FF6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03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E9BC1-C576-4148-B1B3-638E1DAE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6A01C9E-1004-4487-AAA3-68156973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D880E5-8E4D-4B1B-8BAA-146D3200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DE4578-85DB-41DC-A0A3-01E15BF1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19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EF8333A-48BA-46ED-8427-2420F34F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AFD2CE-CC13-4444-90B7-612139C6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14D72A-A602-48C2-B2BD-FFA8DEAD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89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D1C0F-3A2C-4849-A18E-62312D3A2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C34944-E734-482B-B114-5538DEA2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54CB26-276A-4C40-9B19-7F0BDD58D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2A591E-5EBD-4DFF-B6DF-DBF19C993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0FAFE9-0A2C-46CA-9F4E-700069DD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A2A7AD-9BF2-4184-987F-F66C3BE4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43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FCF81-0B34-4651-BB72-404FACBC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C2C5B8-D22C-45CA-9972-6A1F76217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00934C-8D8A-494B-8628-563E5714E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143041-5EFC-4A02-9C15-46729A6E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7FADFC-F23B-4209-954C-C8C7F017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B12A20-50A8-4CFA-9F24-0E0CB8D7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4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BC15F-0B70-4132-88A7-DA88AF73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2894AD-449C-49B5-89C6-3F8FD3ACD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B02B15-9B51-49CF-974F-3F8419AA5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FA497-5062-49E5-8A5F-AF38BA6C4BA2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CEB68F-65E5-4F8C-ABE5-E149A8F5D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A7D9E2-3F09-4316-9989-B1752DA52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2D599-9862-4582-B2E8-F2F4BC39F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4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e.ru/mirror/pubs/share/857077914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colab.research.google.com/drive/12tWOK5k9xVJJ_n1omh0IZxIev8xS0eJj?usp=sharing#scrollTo=RcZsTGR9odbG" TargetMode="Externa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5ACB16C-912E-4FEC-81FD-5844B5A4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997BF21-5693-422E-8E4F-6896DFEB7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51" y="276224"/>
            <a:ext cx="3067587" cy="17368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87FAF38-D60F-4587-962F-6E50E6C2D64A}"/>
              </a:ext>
            </a:extLst>
          </p:cNvPr>
          <p:cNvSpPr txBox="1"/>
          <p:nvPr/>
        </p:nvSpPr>
        <p:spPr>
          <a:xfrm>
            <a:off x="712034" y="2289307"/>
            <a:ext cx="48123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Путешествия легко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F955BD-8F5F-45F4-8769-8F3077A97CEF}"/>
              </a:ext>
            </a:extLst>
          </p:cNvPr>
          <p:cNvSpPr txBox="1"/>
          <p:nvPr/>
        </p:nvSpPr>
        <p:spPr>
          <a:xfrm>
            <a:off x="8534401" y="6148029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Changellenge</a:t>
            </a:r>
            <a:r>
              <a:rPr lang="en-US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CUP IT 2025</a:t>
            </a:r>
            <a:endParaRPr lang="ru-RU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535CE4-08F6-4078-820B-963A1398F479}"/>
              </a:ext>
            </a:extLst>
          </p:cNvPr>
          <p:cNvSpPr txBox="1"/>
          <p:nvPr/>
        </p:nvSpPr>
        <p:spPr>
          <a:xfrm>
            <a:off x="712034" y="5709377"/>
            <a:ext cx="4812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Команда </a:t>
            </a:r>
            <a:r>
              <a:rPr lang="en-US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Trinity</a:t>
            </a:r>
            <a:endParaRPr lang="ru-RU" sz="4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9CE981B-2460-4875-A24C-E92E6447B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84241" y="-4368"/>
            <a:ext cx="5894373" cy="58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0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76B98BB-74D0-4373-8D13-D5E28FD1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F827322-FCC4-4759-ABBF-00194F4F3987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BCC2AE-2618-4BBC-9960-94788887B3BD}"/>
              </a:ext>
            </a:extLst>
          </p:cNvPr>
          <p:cNvSpPr txBox="1"/>
          <p:nvPr/>
        </p:nvSpPr>
        <p:spPr>
          <a:xfrm>
            <a:off x="965418" y="349400"/>
            <a:ext cx="22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Executive </a:t>
            </a:r>
            <a:r>
              <a:rPr lang="en-US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Summary</a:t>
            </a:r>
            <a:endParaRPr lang="ru-RU" dirty="0">
              <a:solidFill>
                <a:srgbClr val="FE630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E993DEA-0985-4D08-872E-FC28247E1589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82DB4341-EB6E-42CA-825F-B1D777E5E597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3774A-3DF1-4E99-BD72-E643B7450E3F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60365B7-02D1-4516-B627-2E0F75D9E364}"/>
              </a:ext>
            </a:extLst>
          </p:cNvPr>
          <p:cNvSpPr txBox="1"/>
          <p:nvPr/>
        </p:nvSpPr>
        <p:spPr>
          <a:xfrm>
            <a:off x="795439" y="890983"/>
            <a:ext cx="1060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Внедрение нашего сервиса построения комплексных поездок с учетом смены видов транспорта и сложных пересадок позволит упростить путешествия для многих людей</a:t>
            </a:r>
            <a:endParaRPr lang="ru-RU" dirty="0">
              <a:solidFill>
                <a:srgbClr val="FF0000"/>
              </a:solidFill>
              <a:highlight>
                <a:srgbClr val="FFFF00"/>
              </a:highligh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8AFB27-610A-4502-AE4B-A6438E8997E5}"/>
              </a:ext>
            </a:extLst>
          </p:cNvPr>
          <p:cNvSpPr txBox="1"/>
          <p:nvPr/>
        </p:nvSpPr>
        <p:spPr>
          <a:xfrm>
            <a:off x="11875552" y="6550223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B617B86B-2FFD-4D1C-A7D8-3E2DF30F0AD2}"/>
              </a:ext>
            </a:extLst>
          </p:cNvPr>
          <p:cNvSpPr/>
          <p:nvPr/>
        </p:nvSpPr>
        <p:spPr>
          <a:xfrm>
            <a:off x="8398393" y="1625591"/>
            <a:ext cx="3133522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5D2E1A-A41A-4483-8FD1-DEBDE37E4090}"/>
              </a:ext>
            </a:extLst>
          </p:cNvPr>
          <p:cNvSpPr txBox="1"/>
          <p:nvPr/>
        </p:nvSpPr>
        <p:spPr>
          <a:xfrm>
            <a:off x="8739186" y="1577432"/>
            <a:ext cx="245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Ожидаемый эффект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F67E4E2-225E-4BD9-8450-F7FFE8960A59}"/>
              </a:ext>
            </a:extLst>
          </p:cNvPr>
          <p:cNvSpPr/>
          <p:nvPr/>
        </p:nvSpPr>
        <p:spPr>
          <a:xfrm>
            <a:off x="4529238" y="1625591"/>
            <a:ext cx="3133522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DDF1D97-5D9E-4BB9-B3D4-B62D01B96ADC}"/>
              </a:ext>
            </a:extLst>
          </p:cNvPr>
          <p:cNvSpPr/>
          <p:nvPr/>
        </p:nvSpPr>
        <p:spPr>
          <a:xfrm>
            <a:off x="660083" y="1625591"/>
            <a:ext cx="3133522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A872F-1CC1-4B07-A1F8-9C470081C0E7}"/>
              </a:ext>
            </a:extLst>
          </p:cNvPr>
          <p:cNvSpPr txBox="1"/>
          <p:nvPr/>
        </p:nvSpPr>
        <p:spPr>
          <a:xfrm>
            <a:off x="4569898" y="1715412"/>
            <a:ext cx="30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Ценностное предложение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E971D-011E-4579-ABEA-59E2C744A050}"/>
              </a:ext>
            </a:extLst>
          </p:cNvPr>
          <p:cNvSpPr txBox="1"/>
          <p:nvPr/>
        </p:nvSpPr>
        <p:spPr>
          <a:xfrm>
            <a:off x="1116411" y="1710918"/>
            <a:ext cx="22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Вывод из анализа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D7A51272-AEEC-406A-AD09-1B0606C051EA}"/>
              </a:ext>
            </a:extLst>
          </p:cNvPr>
          <p:cNvSpPr/>
          <p:nvPr/>
        </p:nvSpPr>
        <p:spPr>
          <a:xfrm>
            <a:off x="380782" y="2286158"/>
            <a:ext cx="3692129" cy="4196396"/>
          </a:xfrm>
          <a:prstGeom prst="roundRect">
            <a:avLst>
              <a:gd name="adj" fmla="val 4284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303204-3872-4FCB-97F8-776704A6C9D7}"/>
              </a:ext>
            </a:extLst>
          </p:cNvPr>
          <p:cNvSpPr txBox="1"/>
          <p:nvPr/>
        </p:nvSpPr>
        <p:spPr>
          <a:xfrm>
            <a:off x="340024" y="2458268"/>
            <a:ext cx="36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Сейчас </a:t>
            </a:r>
            <a:r>
              <a:rPr lang="ru-RU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нет сервиса, который предложил бы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сценарии междугородних маршрутов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4A1951-0816-4470-A281-C604442730FA}"/>
              </a:ext>
            </a:extLst>
          </p:cNvPr>
          <p:cNvSpPr txBox="1"/>
          <p:nvPr/>
        </p:nvSpPr>
        <p:spPr>
          <a:xfrm>
            <a:off x="298433" y="5307936"/>
            <a:ext cx="36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Тренд на короткие  и частые путешествия по России </a:t>
            </a:r>
            <a:endParaRPr lang="ru-RU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B3301626-7158-4BD3-AC13-2D15A00C2262}"/>
              </a:ext>
            </a:extLst>
          </p:cNvPr>
          <p:cNvSpPr/>
          <p:nvPr/>
        </p:nvSpPr>
        <p:spPr>
          <a:xfrm>
            <a:off x="4227211" y="2286158"/>
            <a:ext cx="3692129" cy="4196396"/>
          </a:xfrm>
          <a:prstGeom prst="roundRect">
            <a:avLst>
              <a:gd name="adj" fmla="val 4284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E1134960-CE36-4E9E-A7E2-EEAE2303A799}"/>
              </a:ext>
            </a:extLst>
          </p:cNvPr>
          <p:cNvSpPr/>
          <p:nvPr/>
        </p:nvSpPr>
        <p:spPr>
          <a:xfrm>
            <a:off x="8119084" y="2286158"/>
            <a:ext cx="3692129" cy="4196396"/>
          </a:xfrm>
          <a:prstGeom prst="roundRect">
            <a:avLst>
              <a:gd name="adj" fmla="val 4284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C1F8CB-2122-4B8A-894A-33C3A6F8869E}"/>
              </a:ext>
            </a:extLst>
          </p:cNvPr>
          <p:cNvSpPr txBox="1"/>
          <p:nvPr/>
        </p:nvSpPr>
        <p:spPr>
          <a:xfrm>
            <a:off x="322915" y="3254176"/>
            <a:ext cx="369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Сервисы для поиска маршрутов </a:t>
            </a:r>
            <a:r>
              <a:rPr lang="ru-RU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ориентированы на конкретный вид транспорта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F421B-B4D1-4B7A-94E9-5F435B951688}"/>
              </a:ext>
            </a:extLst>
          </p:cNvPr>
          <p:cNvSpPr txBox="1"/>
          <p:nvPr/>
        </p:nvSpPr>
        <p:spPr>
          <a:xfrm>
            <a:off x="4261073" y="2384619"/>
            <a:ext cx="36921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Алгоритм, который </a:t>
            </a:r>
            <a:r>
              <a:rPr lang="ru-RU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ранжирует маршруты с учётом всех предпочтений пользователя</a:t>
            </a:r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: цены, времени, интервалы пересадки, предпочитаемый транспорт и многие другие.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CFD4DC-1F47-43F1-B4B3-16EFF3C86AE0}"/>
              </a:ext>
            </a:extLst>
          </p:cNvPr>
          <p:cNvSpPr txBox="1"/>
          <p:nvPr/>
        </p:nvSpPr>
        <p:spPr>
          <a:xfrm>
            <a:off x="298433" y="6542871"/>
            <a:ext cx="7820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 </a:t>
            </a: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ВШЭ. Рейтинг цифровых туристических сервисов: оценка 40 сервисов по 75 параметрам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ru-RU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6E97E2-D70C-498E-B060-61A013340CFF}"/>
              </a:ext>
            </a:extLst>
          </p:cNvPr>
          <p:cNvSpPr txBox="1"/>
          <p:nvPr/>
        </p:nvSpPr>
        <p:spPr>
          <a:xfrm>
            <a:off x="309481" y="4303229"/>
            <a:ext cx="369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Большинство сервисов не предоставляет возможность построения </a:t>
            </a:r>
            <a:r>
              <a:rPr lang="ru-RU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собственных туристических маршрутов</a:t>
            </a:r>
            <a:endParaRPr lang="ru-RU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4BAB11-F55F-42DA-9E44-BEC4B5F0DA3C}"/>
              </a:ext>
            </a:extLst>
          </p:cNvPr>
          <p:cNvSpPr txBox="1"/>
          <p:nvPr/>
        </p:nvSpPr>
        <p:spPr>
          <a:xfrm>
            <a:off x="4249933" y="5566303"/>
            <a:ext cx="36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Индивидуальная аналитика и подбор рекомендаций на основе прошлого опыта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BE57A-F4C8-4252-A58E-56C8FDE3A430}"/>
              </a:ext>
            </a:extLst>
          </p:cNvPr>
          <p:cNvSpPr txBox="1"/>
          <p:nvPr/>
        </p:nvSpPr>
        <p:spPr>
          <a:xfrm>
            <a:off x="8073641" y="2414734"/>
            <a:ext cx="36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Лёгкий и быстрый поиск маршрута </a:t>
            </a:r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с учетом всех предпочтений пользователя.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1E7182-084C-4ED4-B015-D88FC055DBFC}"/>
              </a:ext>
            </a:extLst>
          </p:cNvPr>
          <p:cNvSpPr txBox="1"/>
          <p:nvPr/>
        </p:nvSpPr>
        <p:spPr>
          <a:xfrm>
            <a:off x="8072489" y="3360079"/>
            <a:ext cx="3692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Оптимальные путешествия с пересадками</a:t>
            </a:r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которые могут быть не только дешевле, но и быстрее, если правильно выбрать сочетание видов транспорта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DF149-B1DC-4674-83F9-AE6159A833D9}"/>
              </a:ext>
            </a:extLst>
          </p:cNvPr>
          <p:cNvSpPr txBox="1"/>
          <p:nvPr/>
        </p:nvSpPr>
        <p:spPr>
          <a:xfrm>
            <a:off x="8073641" y="5001833"/>
            <a:ext cx="369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Меньше стресса от поиска маршрута, экономия денег и приятные впечатления от поездки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35D570-8F9E-4917-85F3-6D84B890DAC1}"/>
              </a:ext>
            </a:extLst>
          </p:cNvPr>
          <p:cNvSpPr txBox="1"/>
          <p:nvPr/>
        </p:nvSpPr>
        <p:spPr>
          <a:xfrm>
            <a:off x="4249933" y="3659901"/>
            <a:ext cx="3692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Сервис предлагает не только прямые маршруты, но и </a:t>
            </a:r>
            <a:r>
              <a:rPr lang="ru-RU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маршруты, объединяющие нескольких частей путешествия.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4CED39-0C5A-48EC-A7C1-14A0B59324B8}"/>
              </a:ext>
            </a:extLst>
          </p:cNvPr>
          <p:cNvSpPr txBox="1"/>
          <p:nvPr/>
        </p:nvSpPr>
        <p:spPr>
          <a:xfrm>
            <a:off x="4238794" y="4840682"/>
            <a:ext cx="36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Удобные фильтры сортировки </a:t>
            </a:r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делают поиск маршрута лёгким и понятным</a:t>
            </a:r>
          </a:p>
        </p:txBody>
      </p:sp>
    </p:spTree>
    <p:extLst>
      <p:ext uri="{BB962C8B-B14F-4D97-AF65-F5344CB8AC3E}">
        <p14:creationId xmlns:p14="http://schemas.microsoft.com/office/powerpoint/2010/main" val="150195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3AF266-82CA-489F-8731-5D4D13CC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FA82B70-5EDD-4C3B-A790-1ECBAB4987F6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66074-2796-4BC9-86FF-AA7C4BA9ADB1}"/>
              </a:ext>
            </a:extLst>
          </p:cNvPr>
          <p:cNvSpPr txBox="1"/>
          <p:nvPr/>
        </p:nvSpPr>
        <p:spPr>
          <a:xfrm>
            <a:off x="1382734" y="343200"/>
            <a:ext cx="17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Анализ рынка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20ABA9E-0C0F-4E23-AB9F-628DFD3383E8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A889826-4381-4E6C-B4EC-D403C19D83C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CECB9-560B-472F-B516-FFAC93CBA5E7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DD46F1-EEC3-47EE-889D-CF5C1B7EE3F2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C13FC1C-1E86-4666-99FE-39E7AD2614D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80A70-AE0C-4E74-8D59-C78067614D8E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0800FE4-D59F-49CB-B613-5A823245C6EA}"/>
              </a:ext>
            </a:extLst>
          </p:cNvPr>
          <p:cNvSpPr txBox="1"/>
          <p:nvPr/>
        </p:nvSpPr>
        <p:spPr>
          <a:xfrm>
            <a:off x="11875552" y="6550223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352E0115-104F-451E-97F6-A97CDB801446}"/>
              </a:ext>
            </a:extLst>
          </p:cNvPr>
          <p:cNvSpPr/>
          <p:nvPr/>
        </p:nvSpPr>
        <p:spPr>
          <a:xfrm>
            <a:off x="2979249" y="1616971"/>
            <a:ext cx="5092215" cy="2986347"/>
          </a:xfrm>
          <a:prstGeom prst="roundRect">
            <a:avLst>
              <a:gd name="adj" fmla="val 6563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2C8AE57E-88CC-4621-AADE-C2AB48CAD285}"/>
              </a:ext>
            </a:extLst>
          </p:cNvPr>
          <p:cNvSpPr/>
          <p:nvPr/>
        </p:nvSpPr>
        <p:spPr>
          <a:xfrm>
            <a:off x="380782" y="1616972"/>
            <a:ext cx="2516422" cy="2986346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BDCFAD2C-956D-4EB7-B064-044F2E27EA2A}"/>
              </a:ext>
            </a:extLst>
          </p:cNvPr>
          <p:cNvGrpSpPr/>
          <p:nvPr/>
        </p:nvGrpSpPr>
        <p:grpSpPr>
          <a:xfrm>
            <a:off x="530205" y="2305792"/>
            <a:ext cx="2217576" cy="2217746"/>
            <a:chOff x="4808707" y="2141707"/>
            <a:chExt cx="2574586" cy="2574784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4AE68B92-6F25-44F3-88F7-BEF6483F0900}"/>
                </a:ext>
              </a:extLst>
            </p:cNvPr>
            <p:cNvSpPr/>
            <p:nvPr/>
          </p:nvSpPr>
          <p:spPr>
            <a:xfrm>
              <a:off x="4808707" y="2141707"/>
              <a:ext cx="2574586" cy="2574586"/>
            </a:xfrm>
            <a:prstGeom prst="ellipse">
              <a:avLst/>
            </a:prstGeom>
            <a:solidFill>
              <a:srgbClr val="FE630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F16FAE9-C3FF-486E-A173-7250F8F7E154}"/>
                </a:ext>
              </a:extLst>
            </p:cNvPr>
            <p:cNvSpPr/>
            <p:nvPr/>
          </p:nvSpPr>
          <p:spPr>
            <a:xfrm>
              <a:off x="5240462" y="3005217"/>
              <a:ext cx="1711076" cy="1711076"/>
            </a:xfrm>
            <a:prstGeom prst="ellipse">
              <a:avLst/>
            </a:prstGeom>
            <a:solidFill>
              <a:srgbClr val="FE63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C4799AD-C46D-4214-BF0A-8F541987484D}"/>
                </a:ext>
              </a:extLst>
            </p:cNvPr>
            <p:cNvSpPr/>
            <p:nvPr/>
          </p:nvSpPr>
          <p:spPr>
            <a:xfrm>
              <a:off x="5608432" y="3741354"/>
              <a:ext cx="975137" cy="975137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FFFBBD5-0D68-4CD9-9BC5-367E4FEC4AD9}"/>
              </a:ext>
            </a:extLst>
          </p:cNvPr>
          <p:cNvSpPr txBox="1"/>
          <p:nvPr/>
        </p:nvSpPr>
        <p:spPr>
          <a:xfrm>
            <a:off x="1148694" y="2521151"/>
            <a:ext cx="102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TAM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6,2 </a:t>
            </a:r>
            <a:r>
              <a:rPr lang="ru-RU" sz="1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млн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4E52AE-A908-40A9-894D-EE0E310A64EA}"/>
              </a:ext>
            </a:extLst>
          </p:cNvPr>
          <p:cNvSpPr txBox="1"/>
          <p:nvPr/>
        </p:nvSpPr>
        <p:spPr>
          <a:xfrm>
            <a:off x="1243167" y="3180841"/>
            <a:ext cx="79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SAM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2,5 </a:t>
            </a:r>
            <a:r>
              <a:rPr lang="ru-RU" sz="1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млн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93590E-0E33-483A-98BA-259B7AC3DD72}"/>
              </a:ext>
            </a:extLst>
          </p:cNvPr>
          <p:cNvSpPr txBox="1"/>
          <p:nvPr/>
        </p:nvSpPr>
        <p:spPr>
          <a:xfrm>
            <a:off x="1206633" y="3895834"/>
            <a:ext cx="83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SOM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0,5 </a:t>
            </a:r>
            <a:r>
              <a:rPr lang="ru-RU" sz="1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млн</a:t>
            </a: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3FFE59C3-D818-4F09-963C-9E48E1BDF09E}"/>
              </a:ext>
            </a:extLst>
          </p:cNvPr>
          <p:cNvSpPr/>
          <p:nvPr/>
        </p:nvSpPr>
        <p:spPr>
          <a:xfrm>
            <a:off x="380782" y="4691346"/>
            <a:ext cx="4160899" cy="1963787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0BB609BC-F311-48F0-929B-E8A5CE70441B}"/>
              </a:ext>
            </a:extLst>
          </p:cNvPr>
          <p:cNvSpPr/>
          <p:nvPr/>
        </p:nvSpPr>
        <p:spPr>
          <a:xfrm>
            <a:off x="441365" y="1675141"/>
            <a:ext cx="2388462" cy="542426"/>
          </a:xfrm>
          <a:prstGeom prst="roundRect">
            <a:avLst>
              <a:gd name="adj" fmla="val 46488"/>
            </a:avLst>
          </a:prstGeom>
          <a:solidFill>
            <a:srgbClr val="FE630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821CF-389B-4497-B35A-00D9438895C8}"/>
              </a:ext>
            </a:extLst>
          </p:cNvPr>
          <p:cNvSpPr txBox="1"/>
          <p:nvPr/>
        </p:nvSpPr>
        <p:spPr>
          <a:xfrm>
            <a:off x="838704" y="1761688"/>
            <a:ext cx="1711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Объем рынка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9BF30-9B9E-4110-A97C-CC8329A3A2E7}"/>
              </a:ext>
            </a:extLst>
          </p:cNvPr>
          <p:cNvSpPr txBox="1"/>
          <p:nvPr/>
        </p:nvSpPr>
        <p:spPr>
          <a:xfrm>
            <a:off x="4729267" y="4782851"/>
            <a:ext cx="322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Проблемы пользователей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18B3EE9B-E1BA-456F-BC4D-3D8CC34F76EB}"/>
              </a:ext>
            </a:extLst>
          </p:cNvPr>
          <p:cNvSpPr/>
          <p:nvPr/>
        </p:nvSpPr>
        <p:spPr>
          <a:xfrm>
            <a:off x="4630798" y="4691347"/>
            <a:ext cx="7202471" cy="1963786"/>
          </a:xfrm>
          <a:prstGeom prst="roundRect">
            <a:avLst>
              <a:gd name="adj" fmla="val 6563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D8E031C2-8F8A-4D82-9CD4-7DA919D8C3C3}"/>
              </a:ext>
            </a:extLst>
          </p:cNvPr>
          <p:cNvSpPr/>
          <p:nvPr/>
        </p:nvSpPr>
        <p:spPr>
          <a:xfrm>
            <a:off x="8153509" y="1616971"/>
            <a:ext cx="3679760" cy="2986347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93A17ED4-CB39-4B54-94C2-BB86B62AF947}"/>
              </a:ext>
            </a:extLst>
          </p:cNvPr>
          <p:cNvSpPr/>
          <p:nvPr/>
        </p:nvSpPr>
        <p:spPr>
          <a:xfrm>
            <a:off x="8243777" y="1675141"/>
            <a:ext cx="3499223" cy="542426"/>
          </a:xfrm>
          <a:prstGeom prst="roundRect">
            <a:avLst>
              <a:gd name="adj" fmla="val 46488"/>
            </a:avLst>
          </a:prstGeom>
          <a:solidFill>
            <a:srgbClr val="FE630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8C07D3-8043-4EE0-8613-912717159096}"/>
              </a:ext>
            </a:extLst>
          </p:cNvPr>
          <p:cNvSpPr txBox="1"/>
          <p:nvPr/>
        </p:nvSpPr>
        <p:spPr>
          <a:xfrm>
            <a:off x="9410584" y="1777353"/>
            <a:ext cx="151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Итоги</a:t>
            </a: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35642BBB-B3B9-4F02-AE20-26688F4C9CB6}"/>
              </a:ext>
            </a:extLst>
          </p:cNvPr>
          <p:cNvSpPr/>
          <p:nvPr/>
        </p:nvSpPr>
        <p:spPr>
          <a:xfrm>
            <a:off x="469900" y="4782851"/>
            <a:ext cx="3986597" cy="542426"/>
          </a:xfrm>
          <a:prstGeom prst="roundRect">
            <a:avLst>
              <a:gd name="adj" fmla="val 46488"/>
            </a:avLst>
          </a:prstGeom>
          <a:solidFill>
            <a:srgbClr val="FE630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0A6B75-AC70-471E-A3A8-5B5CB8944C04}"/>
              </a:ext>
            </a:extLst>
          </p:cNvPr>
          <p:cNvSpPr txBox="1"/>
          <p:nvPr/>
        </p:nvSpPr>
        <p:spPr>
          <a:xfrm>
            <a:off x="518698" y="4874688"/>
            <a:ext cx="400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!!!!Ссылка на наше решение!!!!</a:t>
            </a:r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2485AE2C-FE84-416C-9E44-14197E4BB85C}"/>
              </a:ext>
            </a:extLst>
          </p:cNvPr>
          <p:cNvSpPr/>
          <p:nvPr/>
        </p:nvSpPr>
        <p:spPr>
          <a:xfrm>
            <a:off x="3064480" y="1684766"/>
            <a:ext cx="4956807" cy="471544"/>
          </a:xfrm>
          <a:prstGeom prst="roundRect">
            <a:avLst>
              <a:gd name="adj" fmla="val 30518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E20EB0-798B-4066-A7EA-C41AFBEFD7D9}"/>
              </a:ext>
            </a:extLst>
          </p:cNvPr>
          <p:cNvSpPr txBox="1"/>
          <p:nvPr/>
        </p:nvSpPr>
        <p:spPr>
          <a:xfrm>
            <a:off x="3195678" y="1732992"/>
            <a:ext cx="50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Лидеры рынка составления маршрутов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2C4C7-FF0B-4287-A5BE-C09A485FDA7F}"/>
              </a:ext>
            </a:extLst>
          </p:cNvPr>
          <p:cNvSpPr txBox="1"/>
          <p:nvPr/>
        </p:nvSpPr>
        <p:spPr>
          <a:xfrm>
            <a:off x="380782" y="831621"/>
            <a:ext cx="555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Какой-то общий вывод по анализу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93A91F-A7A8-44D5-8F7B-BD435608B06D}"/>
              </a:ext>
            </a:extLst>
          </p:cNvPr>
          <p:cNvSpPr txBox="1"/>
          <p:nvPr/>
        </p:nvSpPr>
        <p:spPr>
          <a:xfrm>
            <a:off x="8243778" y="2277061"/>
            <a:ext cx="34180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Black" panose="02000000000000000000" pitchFamily="2" charset="0"/>
                <a:ea typeface="Roboto Black" panose="02000000000000000000" pitchFamily="2" charset="0"/>
              </a:rPr>
              <a:t>Самые популярные сервисы составления маршрутов ориентированы на отдельные виды транспорта  и не предоставляют всей информации о доступных альтернативах</a:t>
            </a:r>
          </a:p>
        </p:txBody>
      </p:sp>
      <p:graphicFrame>
        <p:nvGraphicFramePr>
          <p:cNvPr id="58" name="Диаграмма 57">
            <a:extLst>
              <a:ext uri="{FF2B5EF4-FFF2-40B4-BE49-F238E27FC236}">
                <a16:creationId xmlns:a16="http://schemas.microsoft.com/office/drawing/2014/main" id="{6B6857D5-9BDE-4D1E-94F6-3385FEE802BD}"/>
              </a:ext>
            </a:extLst>
          </p:cNvPr>
          <p:cNvGraphicFramePr>
            <a:graphicFrameLocks/>
          </p:cNvGraphicFramePr>
          <p:nvPr/>
        </p:nvGraphicFramePr>
        <p:xfrm>
          <a:off x="3116738" y="2143257"/>
          <a:ext cx="4572000" cy="235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3C823DE-BCE5-4EFC-912E-D032CC81D216}"/>
              </a:ext>
            </a:extLst>
          </p:cNvPr>
          <p:cNvSpPr txBox="1"/>
          <p:nvPr/>
        </p:nvSpPr>
        <p:spPr>
          <a:xfrm>
            <a:off x="4642248" y="5169653"/>
            <a:ext cx="7031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Необходимо использовать несколько разных сервисов для поиска и сравнения билетов, что усложняет планирование поездки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Сложно комбинировать маршруты с использованием разных типов транспорта, потому что нет единого источника маршрутов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Фильтры поиска маршрута не позволяют учесть все потребности и выбрать гибкую систему приоритетов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12809" y="5400913"/>
            <a:ext cx="14470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chemeClr val="accent2"/>
                </a:solidFill>
                <a:hlinkClick r:id="rId5"/>
              </a:rPr>
              <a:t>https://colab.research.google.com/drive/12tWOK5k9xVJJ_n1omh0IZxIev8xS0eJj?usp=sharing#scrollTo=RcZsTGR9odbG</a:t>
            </a:r>
            <a:endParaRPr lang="ru-RU" sz="1100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81" y="5431287"/>
            <a:ext cx="984530" cy="9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8520" cy="6858000"/>
          </a:xfrm>
          <a:prstGeom prst="rect">
            <a:avLst/>
          </a:prstGeom>
        </p:spPr>
      </p:pic>
      <p:sp>
        <p:nvSpPr>
          <p:cNvPr id="5" name="Прямоугольник: скругленные углы 4"/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837932" y="349400"/>
            <a:ext cx="249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Инициативы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1382734" y="321341"/>
            <a:ext cx="406400" cy="406400"/>
            <a:chOff x="469900" y="321341"/>
            <a:chExt cx="406400" cy="406400"/>
          </a:xfrm>
        </p:grpSpPr>
        <p:sp>
          <p:nvSpPr>
            <p:cNvPr id="16" name="Овал 15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1875552" y="6550223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5842000" y="925830"/>
            <a:ext cx="4448175" cy="28003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7067550" y="1061720"/>
            <a:ext cx="199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/>
              <a:t>Критерии</a:t>
            </a:r>
            <a:r>
              <a:rPr lang="en-US" altLang="ru-RU" b="1"/>
              <a:t> </a:t>
            </a:r>
            <a:r>
              <a:rPr lang="en-US" altLang="en-US" b="1"/>
              <a:t>успеха</a:t>
            </a: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292215" y="1552575"/>
            <a:ext cx="34734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Точность</a:t>
            </a:r>
            <a:r>
              <a:rPr lang="en-US" altLang="ru-RU" sz="1600"/>
              <a:t> </a:t>
            </a:r>
            <a:r>
              <a:rPr lang="en-US" altLang="en-US" sz="1600"/>
              <a:t>маршрутов</a:t>
            </a:r>
          </a:p>
          <a:p>
            <a:r>
              <a:rPr lang="en-US" altLang="en-US" sz="1600"/>
              <a:t>Удобство</a:t>
            </a:r>
            <a:r>
              <a:rPr lang="en-US" altLang="ru-RU" sz="1600"/>
              <a:t> </a:t>
            </a:r>
            <a:r>
              <a:rPr lang="en-US" altLang="en-US" sz="1600"/>
              <a:t>использования</a:t>
            </a:r>
          </a:p>
          <a:p>
            <a:r>
              <a:rPr lang="en-US" altLang="en-US" sz="1600"/>
              <a:t>Скорость</a:t>
            </a:r>
            <a:r>
              <a:rPr lang="en-US" altLang="ru-RU" sz="1600"/>
              <a:t> </a:t>
            </a:r>
            <a:r>
              <a:rPr lang="en-US" altLang="en-US" sz="1600"/>
              <a:t>обработки</a:t>
            </a:r>
            <a:r>
              <a:rPr lang="en-US" altLang="ru-RU" sz="1600"/>
              <a:t> </a:t>
            </a:r>
            <a:r>
              <a:rPr lang="en-US" altLang="en-US" sz="1600"/>
              <a:t>запросов</a:t>
            </a:r>
          </a:p>
          <a:p>
            <a:r>
              <a:rPr lang="en-US" altLang="en-US" sz="1600"/>
              <a:t>Актуальность</a:t>
            </a:r>
            <a:r>
              <a:rPr lang="en-US" altLang="ru-RU" sz="1600"/>
              <a:t> </a:t>
            </a:r>
            <a:r>
              <a:rPr lang="en-US" altLang="en-US" sz="1600"/>
              <a:t>информации</a:t>
            </a:r>
          </a:p>
          <a:p>
            <a:r>
              <a:rPr lang="en-US" altLang="en-US" sz="1600"/>
              <a:t>Уровень</a:t>
            </a:r>
            <a:r>
              <a:rPr lang="en-US" altLang="ru-RU" sz="1600"/>
              <a:t> </a:t>
            </a:r>
            <a:r>
              <a:rPr lang="en-US" altLang="en-US" sz="1600"/>
              <a:t>удовлетворенности</a:t>
            </a:r>
            <a:r>
              <a:rPr lang="en-US" altLang="ru-RU" sz="1600"/>
              <a:t> </a:t>
            </a:r>
            <a:r>
              <a:rPr lang="ru-RU" altLang="en-US" sz="1600"/>
              <a:t>  </a:t>
            </a:r>
            <a:r>
              <a:rPr lang="en-US" altLang="en-US" sz="1600"/>
              <a:t>пользователей</a:t>
            </a:r>
          </a:p>
          <a:p>
            <a:r>
              <a:rPr lang="en-US" altLang="en-US" sz="1600"/>
              <a:t>Интеграция</a:t>
            </a:r>
            <a:r>
              <a:rPr lang="en-US" altLang="ru-RU" sz="1600"/>
              <a:t> </a:t>
            </a:r>
            <a:r>
              <a:rPr lang="en-US" altLang="en-US" sz="1600"/>
              <a:t>с</a:t>
            </a:r>
            <a:r>
              <a:rPr lang="en-US" altLang="ru-RU" sz="1600"/>
              <a:t> </a:t>
            </a:r>
            <a:r>
              <a:rPr lang="en-US" altLang="en-US" sz="1600"/>
              <a:t>другими</a:t>
            </a:r>
            <a:r>
              <a:rPr lang="en-US" altLang="ru-RU" sz="1600"/>
              <a:t> </a:t>
            </a:r>
            <a:r>
              <a:rPr lang="en-US" altLang="en-US" sz="1600"/>
              <a:t>сервисами</a:t>
            </a:r>
          </a:p>
        </p:txBody>
      </p:sp>
      <p:sp>
        <p:nvSpPr>
          <p:cNvPr id="21" name="Овал 20"/>
          <p:cNvSpPr/>
          <p:nvPr/>
        </p:nvSpPr>
        <p:spPr>
          <a:xfrm>
            <a:off x="6234430" y="1925320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2" name="Овал 21"/>
          <p:cNvSpPr/>
          <p:nvPr/>
        </p:nvSpPr>
        <p:spPr>
          <a:xfrm>
            <a:off x="6234430" y="2190115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3" name="Овал 22"/>
          <p:cNvSpPr/>
          <p:nvPr/>
        </p:nvSpPr>
        <p:spPr>
          <a:xfrm>
            <a:off x="6234430" y="1689735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4" name="Овал 23"/>
          <p:cNvSpPr/>
          <p:nvPr/>
        </p:nvSpPr>
        <p:spPr>
          <a:xfrm>
            <a:off x="6234430" y="2428240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5" name="Овал 24"/>
          <p:cNvSpPr/>
          <p:nvPr/>
        </p:nvSpPr>
        <p:spPr>
          <a:xfrm>
            <a:off x="6234430" y="3166745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6" name="Овал 25"/>
          <p:cNvSpPr/>
          <p:nvPr/>
        </p:nvSpPr>
        <p:spPr>
          <a:xfrm>
            <a:off x="6234430" y="2666365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5842635" y="3895725"/>
            <a:ext cx="4467860" cy="27000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7030720" y="4036695"/>
            <a:ext cx="199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b="1"/>
              <a:t>Бизнес-риски</a:t>
            </a:r>
          </a:p>
        </p:txBody>
      </p:sp>
      <p:sp>
        <p:nvSpPr>
          <p:cNvPr id="36" name="Овал 35"/>
          <p:cNvSpPr/>
          <p:nvPr/>
        </p:nvSpPr>
        <p:spPr>
          <a:xfrm>
            <a:off x="6328410" y="4862195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7" name="Овал 36"/>
          <p:cNvSpPr/>
          <p:nvPr/>
        </p:nvSpPr>
        <p:spPr>
          <a:xfrm>
            <a:off x="6328410" y="5351145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8" name="Овал 37"/>
          <p:cNvSpPr/>
          <p:nvPr/>
        </p:nvSpPr>
        <p:spPr>
          <a:xfrm>
            <a:off x="6328410" y="4609465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9" name="Овал 38"/>
          <p:cNvSpPr/>
          <p:nvPr/>
        </p:nvSpPr>
        <p:spPr>
          <a:xfrm>
            <a:off x="6328410" y="5090160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0" name="Овал 39"/>
          <p:cNvSpPr/>
          <p:nvPr/>
        </p:nvSpPr>
        <p:spPr>
          <a:xfrm>
            <a:off x="6328410" y="5587365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1" name="Овал 40"/>
          <p:cNvSpPr/>
          <p:nvPr/>
        </p:nvSpPr>
        <p:spPr>
          <a:xfrm>
            <a:off x="6328410" y="5832475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2" name="Текстовое поле 41"/>
          <p:cNvSpPr txBox="1"/>
          <p:nvPr/>
        </p:nvSpPr>
        <p:spPr>
          <a:xfrm>
            <a:off x="6400165" y="4472305"/>
            <a:ext cx="33655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Технические</a:t>
            </a:r>
            <a:r>
              <a:rPr lang="en-US" altLang="ru-RU" sz="1600"/>
              <a:t> </a:t>
            </a:r>
            <a:r>
              <a:rPr lang="en-US" altLang="en-US" sz="1600"/>
              <a:t>сбои</a:t>
            </a:r>
          </a:p>
          <a:p>
            <a:r>
              <a:rPr lang="en-US" altLang="en-US" sz="1600"/>
              <a:t>Н</a:t>
            </a:r>
            <a:r>
              <a:rPr lang="ru-RU" altLang="en-US" sz="1600"/>
              <a:t>е</a:t>
            </a:r>
            <a:r>
              <a:rPr lang="en-US" altLang="en-US" sz="1600"/>
              <a:t>достаточная</a:t>
            </a:r>
            <a:r>
              <a:rPr lang="en-US" altLang="ru-RU" sz="1600"/>
              <a:t> </a:t>
            </a:r>
            <a:r>
              <a:rPr lang="en-US" altLang="en-US" sz="1600"/>
              <a:t>актуальность</a:t>
            </a:r>
            <a:r>
              <a:rPr lang="en-US" altLang="ru-RU" sz="1600"/>
              <a:t> </a:t>
            </a:r>
            <a:r>
              <a:rPr lang="en-US" altLang="en-US" sz="1600"/>
              <a:t>данных</a:t>
            </a:r>
          </a:p>
          <a:p>
            <a:r>
              <a:rPr lang="en-US" altLang="en-US" sz="1600"/>
              <a:t>Конкуренция</a:t>
            </a:r>
          </a:p>
          <a:p>
            <a:r>
              <a:rPr lang="en-US" altLang="en-US" sz="1600"/>
              <a:t>Зависимость</a:t>
            </a:r>
            <a:r>
              <a:rPr lang="en-US" altLang="ru-RU" sz="1600"/>
              <a:t> </a:t>
            </a:r>
            <a:r>
              <a:rPr lang="en-US" altLang="en-US" sz="1600"/>
              <a:t>от</a:t>
            </a:r>
            <a:r>
              <a:rPr lang="en-US" altLang="ru-RU" sz="1600"/>
              <a:t> </a:t>
            </a:r>
            <a:r>
              <a:rPr lang="en-US" altLang="en-US" sz="1600"/>
              <a:t>сторонних</a:t>
            </a:r>
            <a:r>
              <a:rPr lang="en-US" altLang="ru-RU" sz="1600"/>
              <a:t> </a:t>
            </a:r>
            <a:r>
              <a:rPr lang="en-US" altLang="en-US" sz="1600"/>
              <a:t>данных</a:t>
            </a:r>
          </a:p>
          <a:p>
            <a:r>
              <a:rPr lang="en-US" altLang="en-US" sz="1600"/>
              <a:t>Изменения</a:t>
            </a:r>
            <a:r>
              <a:rPr lang="en-US" altLang="ru-RU" sz="1600"/>
              <a:t> </a:t>
            </a:r>
            <a:r>
              <a:rPr lang="en-US" altLang="en-US" sz="1600"/>
              <a:t>в</a:t>
            </a:r>
            <a:r>
              <a:rPr lang="en-US" altLang="ru-RU" sz="1600"/>
              <a:t> </a:t>
            </a:r>
            <a:r>
              <a:rPr lang="en-US" altLang="en-US" sz="1600"/>
              <a:t>законодательстве</a:t>
            </a:r>
          </a:p>
          <a:p>
            <a:r>
              <a:rPr lang="en-US" altLang="en-US" sz="1600"/>
              <a:t>Проблемы</a:t>
            </a:r>
            <a:r>
              <a:rPr lang="en-US" altLang="ru-RU" sz="1600"/>
              <a:t> </a:t>
            </a:r>
            <a:r>
              <a:rPr lang="en-US" altLang="en-US" sz="1600"/>
              <a:t>с</a:t>
            </a:r>
            <a:r>
              <a:rPr lang="en-US" altLang="ru-RU" sz="1600"/>
              <a:t> </a:t>
            </a:r>
            <a:r>
              <a:rPr lang="en-US" altLang="en-US" sz="1600"/>
              <a:t>безопасностью</a:t>
            </a:r>
          </a:p>
        </p:txBody>
      </p:sp>
      <p:sp>
        <p:nvSpPr>
          <p:cNvPr id="43" name="Текстовое поле 42"/>
          <p:cNvSpPr txBox="1"/>
          <p:nvPr/>
        </p:nvSpPr>
        <p:spPr>
          <a:xfrm>
            <a:off x="381000" y="1214755"/>
            <a:ext cx="199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altLang="en-US" b="1">
                <a:solidFill>
                  <a:schemeClr val="bg1"/>
                </a:solidFill>
              </a:rPr>
              <a:t>Бизнес цели</a:t>
            </a:r>
            <a:r>
              <a:rPr lang="en-US" altLang="en-US" b="1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4" name="Текстовое поле 43"/>
          <p:cNvSpPr txBox="1"/>
          <p:nvPr/>
        </p:nvSpPr>
        <p:spPr>
          <a:xfrm>
            <a:off x="381000" y="161099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1. </a:t>
            </a:r>
            <a:r>
              <a:rPr lang="en-US" altLang="en-US" sz="1000">
                <a:solidFill>
                  <a:schemeClr val="bg1"/>
                </a:solidFill>
              </a:rPr>
              <a:t>Оптимизация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маршрутов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минимизацией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времени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в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пути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затрат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на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проезд</a:t>
            </a:r>
            <a:r>
              <a:rPr lang="en-US" altLang="ru-RU" sz="1000">
                <a:solidFill>
                  <a:schemeClr val="bg1"/>
                </a:solidFill>
              </a:rPr>
              <a:t>, </a:t>
            </a:r>
            <a:r>
              <a:rPr lang="en-US" altLang="en-US" sz="1000">
                <a:solidFill>
                  <a:schemeClr val="bg1"/>
                </a:solidFill>
              </a:rPr>
              <a:t>учитывая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различные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виды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транспорта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пересадки</a:t>
            </a:r>
          </a:p>
        </p:txBody>
      </p:sp>
      <p:sp>
        <p:nvSpPr>
          <p:cNvPr id="45" name="Текстовое поле 44"/>
          <p:cNvSpPr txBox="1"/>
          <p:nvPr/>
        </p:nvSpPr>
        <p:spPr>
          <a:xfrm>
            <a:off x="381000" y="2037715"/>
            <a:ext cx="4064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2. </a:t>
            </a:r>
            <a:r>
              <a:rPr lang="en-US" altLang="en-US" sz="1000">
                <a:solidFill>
                  <a:schemeClr val="bg1"/>
                </a:solidFill>
              </a:rPr>
              <a:t>Повышение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пользовательского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опыта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за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счет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интуитивно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понятного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интерфейса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возможности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настройки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маршрутов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учетом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предпочтений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пользователей</a:t>
            </a:r>
          </a:p>
        </p:txBody>
      </p:sp>
      <p:sp>
        <p:nvSpPr>
          <p:cNvPr id="46" name="Текстовое поле 45"/>
          <p:cNvSpPr txBox="1"/>
          <p:nvPr/>
        </p:nvSpPr>
        <p:spPr>
          <a:xfrm>
            <a:off x="381000" y="2618740"/>
            <a:ext cx="4064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3. </a:t>
            </a:r>
            <a:r>
              <a:rPr lang="en-US" altLang="en-US" sz="1000">
                <a:solidFill>
                  <a:schemeClr val="bg1"/>
                </a:solidFill>
              </a:rPr>
              <a:t>Разработка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системы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мониторинга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анализа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данных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маршрутах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для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постоянного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улучшения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качества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сервиса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адаптации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к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изменениям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в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транспортной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инфраструктуре</a:t>
            </a:r>
            <a:r>
              <a:rPr lang="en-US" altLang="ru-RU" sz="10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7" name="Текстовое поле 46"/>
          <p:cNvSpPr txBox="1"/>
          <p:nvPr/>
        </p:nvSpPr>
        <p:spPr>
          <a:xfrm>
            <a:off x="381000" y="3199765"/>
            <a:ext cx="4064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4. </a:t>
            </a:r>
            <a:r>
              <a:rPr lang="en-US" altLang="en-US" sz="1000">
                <a:solidFill>
                  <a:schemeClr val="bg1"/>
                </a:solidFill>
              </a:rPr>
              <a:t>Установление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партнерских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отношений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транспортными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компаниями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для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обеспечения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доступности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разнообразия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транспортных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средств</a:t>
            </a:r>
          </a:p>
        </p:txBody>
      </p:sp>
      <p:sp>
        <p:nvSpPr>
          <p:cNvPr id="48" name="Текстовое поле 47"/>
          <p:cNvSpPr txBox="1"/>
          <p:nvPr/>
        </p:nvSpPr>
        <p:spPr>
          <a:xfrm>
            <a:off x="381000" y="3780790"/>
            <a:ext cx="4064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5. </a:t>
            </a:r>
            <a:r>
              <a:rPr lang="en-US" altLang="en-US" sz="1000">
                <a:solidFill>
                  <a:schemeClr val="bg1"/>
                </a:solidFill>
              </a:rPr>
              <a:t>Внедрение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системы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обратной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связи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от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пользователей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для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выявления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проблем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потребностей</a:t>
            </a:r>
            <a:r>
              <a:rPr lang="en-US" altLang="ru-RU" sz="1000">
                <a:solidFill>
                  <a:schemeClr val="bg1"/>
                </a:solidFill>
              </a:rPr>
              <a:t>, </a:t>
            </a:r>
            <a:r>
              <a:rPr lang="en-US" altLang="en-US" sz="1000">
                <a:solidFill>
                  <a:schemeClr val="bg1"/>
                </a:solidFill>
              </a:rPr>
              <a:t>что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поможет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в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дальнейшем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развитии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программы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улучшении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качества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обслуживания</a:t>
            </a:r>
          </a:p>
        </p:txBody>
      </p:sp>
      <p:sp>
        <p:nvSpPr>
          <p:cNvPr id="49" name="Текстовое поле 48"/>
          <p:cNvSpPr txBox="1"/>
          <p:nvPr/>
        </p:nvSpPr>
        <p:spPr>
          <a:xfrm>
            <a:off x="381000" y="4361815"/>
            <a:ext cx="4064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6. </a:t>
            </a:r>
            <a:r>
              <a:rPr lang="en-US" altLang="en-US" sz="1000">
                <a:solidFill>
                  <a:schemeClr val="bg1"/>
                </a:solidFill>
              </a:rPr>
              <a:t>Создание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маркетинговой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стратегии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для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привлечения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новых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пользователей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повышения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осведомленности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программе</a:t>
            </a:r>
            <a:r>
              <a:rPr lang="en-US" altLang="ru-RU" sz="1000">
                <a:solidFill>
                  <a:schemeClr val="bg1"/>
                </a:solidFill>
              </a:rPr>
              <a:t>, </a:t>
            </a:r>
            <a:r>
              <a:rPr lang="en-US" altLang="en-US" sz="1000">
                <a:solidFill>
                  <a:schemeClr val="bg1"/>
                </a:solidFill>
              </a:rPr>
              <a:t>включая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акции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специальные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предложения</a:t>
            </a:r>
            <a:r>
              <a:rPr lang="en-US" altLang="ru-RU" sz="10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0" name="Текстовое поле 49"/>
          <p:cNvSpPr txBox="1"/>
          <p:nvPr/>
        </p:nvSpPr>
        <p:spPr>
          <a:xfrm>
            <a:off x="381000" y="4942840"/>
            <a:ext cx="4064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7. </a:t>
            </a:r>
            <a:r>
              <a:rPr lang="en-US" altLang="en-US" sz="1000">
                <a:solidFill>
                  <a:schemeClr val="bg1"/>
                </a:solidFill>
              </a:rPr>
              <a:t>Обеспечение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безопасности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данных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пользователей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соблюдение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законодательства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защите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персональной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информации</a:t>
            </a:r>
            <a:r>
              <a:rPr lang="en-US" altLang="ru-RU" sz="1000">
                <a:solidFill>
                  <a:schemeClr val="bg1"/>
                </a:solidFill>
              </a:rPr>
              <a:t>, </a:t>
            </a:r>
            <a:r>
              <a:rPr lang="en-US" altLang="en-US" sz="1000">
                <a:solidFill>
                  <a:schemeClr val="bg1"/>
                </a:solidFill>
              </a:rPr>
              <a:t>что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повысит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доверие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к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программе</a:t>
            </a:r>
          </a:p>
        </p:txBody>
      </p:sp>
      <p:sp>
        <p:nvSpPr>
          <p:cNvPr id="51" name="Текстовое поле 50"/>
          <p:cNvSpPr txBox="1"/>
          <p:nvPr/>
        </p:nvSpPr>
        <p:spPr>
          <a:xfrm>
            <a:off x="381000" y="5523865"/>
            <a:ext cx="4064000" cy="570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8. </a:t>
            </a:r>
            <a:r>
              <a:rPr lang="en-US" altLang="en-US" sz="1000">
                <a:solidFill>
                  <a:schemeClr val="bg1"/>
                </a:solidFill>
              </a:rPr>
              <a:t>Разработка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мобильного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приложения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для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удобного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доступа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к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услугам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программы</a:t>
            </a:r>
            <a:r>
              <a:rPr lang="en-US" altLang="ru-RU" sz="1000">
                <a:solidFill>
                  <a:schemeClr val="bg1"/>
                </a:solidFill>
              </a:rPr>
              <a:t>, </a:t>
            </a:r>
            <a:r>
              <a:rPr lang="en-US" altLang="en-US" sz="1000">
                <a:solidFill>
                  <a:schemeClr val="bg1"/>
                </a:solidFill>
              </a:rPr>
              <a:t>что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позволит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пользователям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планировать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свои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поездки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в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любое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время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в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любом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месте</a:t>
            </a:r>
            <a:r>
              <a:rPr lang="en-US" altLang="ru-RU" sz="10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86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3AF266-82CA-489F-8731-5D4D13CC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FA82B70-5EDD-4C3B-A790-1ECBAB4987F6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66074-2796-4BC9-86FF-AA7C4BA9ADB1}"/>
              </a:ext>
            </a:extLst>
          </p:cNvPr>
          <p:cNvSpPr txBox="1"/>
          <p:nvPr/>
        </p:nvSpPr>
        <p:spPr>
          <a:xfrm>
            <a:off x="2290216" y="349400"/>
            <a:ext cx="3183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Техническое решение</a:t>
            </a:r>
          </a:p>
          <a:p>
            <a:endParaRPr lang="ru-RU" dirty="0">
              <a:solidFill>
                <a:srgbClr val="FE630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20ABA9E-0C0F-4E23-AB9F-628DFD3383E8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A889826-4381-4E6C-B4EC-D403C19D83C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CECB9-560B-472F-B516-FFAC93CBA5E7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DD46F1-EEC3-47EE-889D-CF5C1B7EE3F2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C13FC1C-1E86-4666-99FE-39E7AD2614D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80A70-AE0C-4E74-8D59-C78067614D8E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D86C697-074C-46B5-B7B0-E8510399BBF2}"/>
              </a:ext>
            </a:extLst>
          </p:cNvPr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6145DB-4B31-4E30-8880-6EF909A2E1A7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B6A00D-6CAF-40C1-9802-FE1B568C77B6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6FF7D5-DB73-4D2D-B0CF-CF7351028874}"/>
              </a:ext>
            </a:extLst>
          </p:cNvPr>
          <p:cNvSpPr txBox="1"/>
          <p:nvPr/>
        </p:nvSpPr>
        <p:spPr>
          <a:xfrm>
            <a:off x="11875552" y="6550223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</a:t>
            </a:r>
          </a:p>
        </p:txBody>
      </p:sp>
      <p:sp>
        <p:nvSpPr>
          <p:cNvPr id="23" name="Прямоугольник: скругленные углы 17">
            <a:extLst>
              <a:ext uri="{FF2B5EF4-FFF2-40B4-BE49-F238E27FC236}">
                <a16:creationId xmlns:a16="http://schemas.microsoft.com/office/drawing/2014/main" id="{352E0115-104F-451E-97F6-A97CDB801446}"/>
              </a:ext>
            </a:extLst>
          </p:cNvPr>
          <p:cNvSpPr/>
          <p:nvPr/>
        </p:nvSpPr>
        <p:spPr>
          <a:xfrm>
            <a:off x="439613" y="1508727"/>
            <a:ext cx="4191181" cy="5146406"/>
          </a:xfrm>
          <a:prstGeom prst="roundRect">
            <a:avLst>
              <a:gd name="adj" fmla="val 6563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24" name="Прямоугольник: скругленные углы 18">
            <a:extLst>
              <a:ext uri="{FF2B5EF4-FFF2-40B4-BE49-F238E27FC236}">
                <a16:creationId xmlns:a16="http://schemas.microsoft.com/office/drawing/2014/main" id="{2C8AE57E-88CC-4621-AADE-C2AB48CAD285}"/>
              </a:ext>
            </a:extLst>
          </p:cNvPr>
          <p:cNvSpPr/>
          <p:nvPr/>
        </p:nvSpPr>
        <p:spPr>
          <a:xfrm>
            <a:off x="8386821" y="1531450"/>
            <a:ext cx="3532502" cy="2986346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25" name="Прямоугольник: скругленные углы 34">
            <a:extLst>
              <a:ext uri="{FF2B5EF4-FFF2-40B4-BE49-F238E27FC236}">
                <a16:creationId xmlns:a16="http://schemas.microsoft.com/office/drawing/2014/main" id="{3FFE59C3-D818-4F09-963C-9E48E1BDF09E}"/>
              </a:ext>
            </a:extLst>
          </p:cNvPr>
          <p:cNvSpPr/>
          <p:nvPr/>
        </p:nvSpPr>
        <p:spPr>
          <a:xfrm>
            <a:off x="4869298" y="4825654"/>
            <a:ext cx="3296354" cy="1853024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26" name="Прямоугольник: скругленные углы 42">
            <a:extLst>
              <a:ext uri="{FF2B5EF4-FFF2-40B4-BE49-F238E27FC236}">
                <a16:creationId xmlns:a16="http://schemas.microsoft.com/office/drawing/2014/main" id="{D8E031C2-8F8A-4D82-9CD4-7DA919D8C3C3}"/>
              </a:ext>
            </a:extLst>
          </p:cNvPr>
          <p:cNvSpPr/>
          <p:nvPr/>
        </p:nvSpPr>
        <p:spPr>
          <a:xfrm>
            <a:off x="4869297" y="1531450"/>
            <a:ext cx="3296354" cy="1200809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27" name="Прямоугольник: скругленные углы 52">
            <a:extLst>
              <a:ext uri="{FF2B5EF4-FFF2-40B4-BE49-F238E27FC236}">
                <a16:creationId xmlns:a16="http://schemas.microsoft.com/office/drawing/2014/main" id="{35642BBB-B3B9-4F02-AE20-26688F4C9CB6}"/>
              </a:ext>
            </a:extLst>
          </p:cNvPr>
          <p:cNvSpPr/>
          <p:nvPr/>
        </p:nvSpPr>
        <p:spPr>
          <a:xfrm>
            <a:off x="469900" y="4782851"/>
            <a:ext cx="3986597" cy="542426"/>
          </a:xfrm>
          <a:prstGeom prst="roundRect">
            <a:avLst>
              <a:gd name="adj" fmla="val 46488"/>
            </a:avLst>
          </a:prstGeom>
          <a:solidFill>
            <a:srgbClr val="FE630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54">
            <a:extLst>
              <a:ext uri="{FF2B5EF4-FFF2-40B4-BE49-F238E27FC236}">
                <a16:creationId xmlns:a16="http://schemas.microsoft.com/office/drawing/2014/main" id="{2485AE2C-FE84-416C-9E44-14197E4BB85C}"/>
              </a:ext>
            </a:extLst>
          </p:cNvPr>
          <p:cNvSpPr/>
          <p:nvPr/>
        </p:nvSpPr>
        <p:spPr>
          <a:xfrm>
            <a:off x="387500" y="942560"/>
            <a:ext cx="4956807" cy="471544"/>
          </a:xfrm>
          <a:prstGeom prst="roundRect">
            <a:avLst>
              <a:gd name="adj" fmla="val 30518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E20EB0-798B-4066-A7EA-C41AFBEFD7D9}"/>
              </a:ext>
            </a:extLst>
          </p:cNvPr>
          <p:cNvSpPr txBox="1"/>
          <p:nvPr/>
        </p:nvSpPr>
        <p:spPr>
          <a:xfrm>
            <a:off x="518698" y="990786"/>
            <a:ext cx="50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Алгоритм построения маршрута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93A91F-A7A8-44D5-8F7B-BD435608B06D}"/>
              </a:ext>
            </a:extLst>
          </p:cNvPr>
          <p:cNvSpPr txBox="1"/>
          <p:nvPr/>
        </p:nvSpPr>
        <p:spPr>
          <a:xfrm>
            <a:off x="555247" y="1619265"/>
            <a:ext cx="421844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3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Находим все возможные прямые маршруты для двух точек. Если прямых маршрутов меньше 10 в сутки ищем маршрут с одной пересадкой.  </a:t>
            </a:r>
          </a:p>
          <a:p>
            <a:pPr marL="342900" indent="-342900">
              <a:buFontTx/>
              <a:buAutoNum type="arabicPeriod"/>
            </a:pPr>
            <a:r>
              <a:rPr lang="ru-RU" sz="13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Для стартовой и конечной точки маршрута находим все возможные города, в которые можно попасть прямым рейсом из наших точек, с использованием </a:t>
            </a:r>
            <a:r>
              <a:rPr lang="en-US" sz="13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API </a:t>
            </a:r>
            <a:r>
              <a:rPr lang="ru-RU" sz="13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Яндекс Расписаний.</a:t>
            </a:r>
          </a:p>
          <a:p>
            <a:pPr marL="342900" indent="-342900">
              <a:buFontTx/>
              <a:buAutoNum type="arabicPeriod"/>
            </a:pPr>
            <a:r>
              <a:rPr lang="ru-RU" sz="13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Находим пересечения множеств – это и есть города пересадки</a:t>
            </a:r>
          </a:p>
          <a:p>
            <a:pPr marL="342900" indent="-342900">
              <a:buAutoNum type="arabicPeriod"/>
            </a:pPr>
            <a:r>
              <a:rPr lang="ru-RU" sz="13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Получаем информацию о рейсах из стартовой точки в точку пересадку и из точки пересадки в конечную точку маршрута с использованием </a:t>
            </a:r>
            <a:r>
              <a:rPr lang="en-US" sz="13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API </a:t>
            </a:r>
            <a:r>
              <a:rPr lang="ru-RU" sz="13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Яндекс Расписаний. Соединяем информацию о рейсах в единый маршрут по городу пересадки и времени прибытия и отправления в город пересадки.</a:t>
            </a:r>
          </a:p>
          <a:p>
            <a:pPr marL="342900" indent="-342900">
              <a:buAutoNum type="arabicPeriod"/>
            </a:pPr>
            <a:r>
              <a:rPr lang="ru-RU" sz="13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Для городов, где количество точек, в которые можно попасть прямым рейсом,  меньше 6 – найдём вторую пересадку, таким же способом.</a:t>
            </a:r>
          </a:p>
          <a:p>
            <a:pPr marL="342900" indent="-342900">
              <a:buAutoNum type="arabicPeriod"/>
            </a:pPr>
            <a:r>
              <a:rPr lang="ru-RU" sz="13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Полученные маршруты ранжируем по цене, времени маршрута, времени пересадки и другим критериям о которых подробнее в следующем слайде.</a:t>
            </a:r>
          </a:p>
        </p:txBody>
      </p:sp>
      <p:grpSp>
        <p:nvGrpSpPr>
          <p:cNvPr id="51" name="Группа 50"/>
          <p:cNvGrpSpPr/>
          <p:nvPr/>
        </p:nvGrpSpPr>
        <p:grpSpPr>
          <a:xfrm>
            <a:off x="5166016" y="5024646"/>
            <a:ext cx="2811615" cy="1658077"/>
            <a:chOff x="5589636" y="1344551"/>
            <a:chExt cx="3397045" cy="2003319"/>
          </a:xfrm>
        </p:grpSpPr>
        <p:sp>
          <p:nvSpPr>
            <p:cNvPr id="52" name="Овал 51"/>
            <p:cNvSpPr/>
            <p:nvPr/>
          </p:nvSpPr>
          <p:spPr>
            <a:xfrm>
              <a:off x="5589636" y="2113932"/>
              <a:ext cx="629264" cy="62926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start</a:t>
              </a:r>
              <a:endParaRPr lang="ru-RU" sz="1100" dirty="0"/>
            </a:p>
          </p:txBody>
        </p:sp>
        <p:sp>
          <p:nvSpPr>
            <p:cNvPr id="53" name="Овал 52"/>
            <p:cNvSpPr/>
            <p:nvPr/>
          </p:nvSpPr>
          <p:spPr>
            <a:xfrm>
              <a:off x="8357417" y="2113932"/>
              <a:ext cx="629264" cy="6292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finish</a:t>
              </a:r>
              <a:endParaRPr lang="ru-RU" sz="900" dirty="0"/>
            </a:p>
          </p:txBody>
        </p:sp>
        <p:sp>
          <p:nvSpPr>
            <p:cNvPr id="54" name="Овал 53"/>
            <p:cNvSpPr/>
            <p:nvPr/>
          </p:nvSpPr>
          <p:spPr>
            <a:xfrm>
              <a:off x="7580668" y="1565783"/>
              <a:ext cx="388373" cy="3883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/>
            <p:cNvSpPr/>
            <p:nvPr/>
          </p:nvSpPr>
          <p:spPr>
            <a:xfrm>
              <a:off x="6607276" y="1818960"/>
              <a:ext cx="388373" cy="3883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7580667" y="2765311"/>
              <a:ext cx="388373" cy="38837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Овал 56"/>
            <p:cNvSpPr/>
            <p:nvPr/>
          </p:nvSpPr>
          <p:spPr>
            <a:xfrm>
              <a:off x="7580668" y="2165547"/>
              <a:ext cx="388373" cy="38837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/>
            <p:cNvSpPr/>
            <p:nvPr/>
          </p:nvSpPr>
          <p:spPr>
            <a:xfrm>
              <a:off x="6607276" y="1344551"/>
              <a:ext cx="388373" cy="388373"/>
            </a:xfrm>
            <a:prstGeom prst="ellipse">
              <a:avLst/>
            </a:prstGeom>
            <a:solidFill>
              <a:srgbClr val="ECA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6607276" y="2959497"/>
              <a:ext cx="388373" cy="38837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Овал 59"/>
            <p:cNvSpPr/>
            <p:nvPr/>
          </p:nvSpPr>
          <p:spPr>
            <a:xfrm>
              <a:off x="6607280" y="2418724"/>
              <a:ext cx="388373" cy="38837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1" name="Прямая со стрелкой 60"/>
            <p:cNvCxnSpPr>
              <a:stCxn id="52" idx="7"/>
              <a:endCxn id="58" idx="3"/>
            </p:cNvCxnSpPr>
            <p:nvPr/>
          </p:nvCxnSpPr>
          <p:spPr>
            <a:xfrm flipV="1">
              <a:off x="6126746" y="1676048"/>
              <a:ext cx="537406" cy="530038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/>
            <p:cNvCxnSpPr>
              <a:endCxn id="60" idx="2"/>
            </p:cNvCxnSpPr>
            <p:nvPr/>
          </p:nvCxnSpPr>
          <p:spPr>
            <a:xfrm>
              <a:off x="6176192" y="2518244"/>
              <a:ext cx="431088" cy="94667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Прямая со стрелкой 62"/>
            <p:cNvCxnSpPr>
              <a:endCxn id="59" idx="2"/>
            </p:cNvCxnSpPr>
            <p:nvPr/>
          </p:nvCxnSpPr>
          <p:spPr>
            <a:xfrm>
              <a:off x="6077300" y="2679105"/>
              <a:ext cx="529976" cy="474579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/>
            <p:cNvCxnSpPr>
              <a:stCxn id="53" idx="1"/>
              <a:endCxn id="54" idx="5"/>
            </p:cNvCxnSpPr>
            <p:nvPr/>
          </p:nvCxnSpPr>
          <p:spPr>
            <a:xfrm flipH="1" flipV="1">
              <a:off x="7912165" y="1897280"/>
              <a:ext cx="537406" cy="308806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/>
            <p:cNvCxnSpPr>
              <a:endCxn id="55" idx="2"/>
            </p:cNvCxnSpPr>
            <p:nvPr/>
          </p:nvCxnSpPr>
          <p:spPr>
            <a:xfrm flipV="1">
              <a:off x="6186992" y="2013147"/>
              <a:ext cx="420284" cy="288463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65"/>
            <p:cNvCxnSpPr>
              <a:endCxn id="56" idx="6"/>
            </p:cNvCxnSpPr>
            <p:nvPr/>
          </p:nvCxnSpPr>
          <p:spPr>
            <a:xfrm flipH="1">
              <a:off x="7969040" y="2643691"/>
              <a:ext cx="462890" cy="315807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/>
            <p:cNvCxnSpPr>
              <a:stCxn id="53" idx="2"/>
              <a:endCxn id="57" idx="6"/>
            </p:cNvCxnSpPr>
            <p:nvPr/>
          </p:nvCxnSpPr>
          <p:spPr>
            <a:xfrm flipH="1" flipV="1">
              <a:off x="7969041" y="2359734"/>
              <a:ext cx="388376" cy="6883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Овал 67"/>
            <p:cNvSpPr/>
            <p:nvPr/>
          </p:nvSpPr>
          <p:spPr>
            <a:xfrm rot="20695286">
              <a:off x="6471777" y="1588639"/>
              <a:ext cx="1708449" cy="577124"/>
            </a:xfrm>
            <a:prstGeom prst="ellipse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Овал 68"/>
            <p:cNvSpPr/>
            <p:nvPr/>
          </p:nvSpPr>
          <p:spPr>
            <a:xfrm rot="1048711">
              <a:off x="6389517" y="2468813"/>
              <a:ext cx="1708449" cy="577124"/>
            </a:xfrm>
            <a:prstGeom prst="ellipse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3" name="Овал 72"/>
          <p:cNvSpPr/>
          <p:nvPr/>
        </p:nvSpPr>
        <p:spPr>
          <a:xfrm>
            <a:off x="6759527" y="1796807"/>
            <a:ext cx="629264" cy="6292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finish</a:t>
            </a:r>
            <a:endParaRPr lang="ru-RU" sz="900" dirty="0"/>
          </a:p>
        </p:txBody>
      </p:sp>
      <p:sp>
        <p:nvSpPr>
          <p:cNvPr id="74" name="Овал 73"/>
          <p:cNvSpPr/>
          <p:nvPr/>
        </p:nvSpPr>
        <p:spPr>
          <a:xfrm flipH="1">
            <a:off x="5351212" y="1796807"/>
            <a:ext cx="629264" cy="6292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finish</a:t>
            </a:r>
            <a:endParaRPr lang="ru-RU" sz="900" dirty="0"/>
          </a:p>
        </p:txBody>
      </p:sp>
      <p:sp>
        <p:nvSpPr>
          <p:cNvPr id="75" name="Дуга 74"/>
          <p:cNvSpPr/>
          <p:nvPr/>
        </p:nvSpPr>
        <p:spPr>
          <a:xfrm rot="19118860">
            <a:off x="5635372" y="1724368"/>
            <a:ext cx="1378464" cy="1303266"/>
          </a:xfrm>
          <a:prstGeom prst="arc">
            <a:avLst>
              <a:gd name="adj1" fmla="val 16200000"/>
              <a:gd name="adj2" fmla="val 21554303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Дуга 75"/>
          <p:cNvSpPr/>
          <p:nvPr/>
        </p:nvSpPr>
        <p:spPr>
          <a:xfrm rot="2481140" flipV="1">
            <a:off x="5553497" y="1192857"/>
            <a:ext cx="1378464" cy="1303266"/>
          </a:xfrm>
          <a:prstGeom prst="arc">
            <a:avLst>
              <a:gd name="adj1" fmla="val 16200000"/>
              <a:gd name="adj2" fmla="val 21554303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7" name="Прямая со стрелкой 76"/>
          <p:cNvCxnSpPr>
            <a:stCxn id="74" idx="2"/>
            <a:endCxn id="73" idx="2"/>
          </p:cNvCxnSpPr>
          <p:nvPr/>
        </p:nvCxnSpPr>
        <p:spPr>
          <a:xfrm>
            <a:off x="5980476" y="2111439"/>
            <a:ext cx="779051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4938146" y="1608714"/>
            <a:ext cx="350679" cy="338421"/>
            <a:chOff x="469900" y="321341"/>
            <a:chExt cx="406400" cy="406400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</a:p>
          </p:txBody>
        </p:sp>
      </p:grpSp>
      <p:sp>
        <p:nvSpPr>
          <p:cNvPr id="81" name="Прямоугольник: скругленные углы 42">
            <a:extLst>
              <a:ext uri="{FF2B5EF4-FFF2-40B4-BE49-F238E27FC236}">
                <a16:creationId xmlns:a16="http://schemas.microsoft.com/office/drawing/2014/main" id="{D8E031C2-8F8A-4D82-9CD4-7DA919D8C3C3}"/>
              </a:ext>
            </a:extLst>
          </p:cNvPr>
          <p:cNvSpPr/>
          <p:nvPr/>
        </p:nvSpPr>
        <p:spPr>
          <a:xfrm>
            <a:off x="4879487" y="2813592"/>
            <a:ext cx="3286164" cy="1845820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4948336" y="2890855"/>
            <a:ext cx="350679" cy="338421"/>
            <a:chOff x="469900" y="321341"/>
            <a:chExt cx="406400" cy="406400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05998" y="349401"/>
              <a:ext cx="333811" cy="369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32" name="Группа 31"/>
          <p:cNvGrpSpPr/>
          <p:nvPr/>
        </p:nvGrpSpPr>
        <p:grpSpPr>
          <a:xfrm>
            <a:off x="5113316" y="2918430"/>
            <a:ext cx="2774423" cy="1636144"/>
            <a:chOff x="816078" y="1515020"/>
            <a:chExt cx="3397045" cy="2003319"/>
          </a:xfrm>
        </p:grpSpPr>
        <p:sp>
          <p:nvSpPr>
            <p:cNvPr id="33" name="Овал 32"/>
            <p:cNvSpPr/>
            <p:nvPr/>
          </p:nvSpPr>
          <p:spPr>
            <a:xfrm>
              <a:off x="816078" y="2182762"/>
              <a:ext cx="629264" cy="62926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start</a:t>
              </a:r>
              <a:endParaRPr lang="ru-RU" sz="700" dirty="0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3583859" y="2182762"/>
              <a:ext cx="629264" cy="6292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finish</a:t>
              </a:r>
              <a:endParaRPr lang="ru-RU" sz="600" dirty="0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2807110" y="1634613"/>
              <a:ext cx="388373" cy="3883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2807109" y="2834141"/>
              <a:ext cx="388373" cy="38837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2807110" y="2234377"/>
              <a:ext cx="388373" cy="38837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8" name="Прямая со стрелкой 37"/>
            <p:cNvCxnSpPr>
              <a:stCxn id="34" idx="1"/>
              <a:endCxn id="35" idx="5"/>
            </p:cNvCxnSpPr>
            <p:nvPr/>
          </p:nvCxnSpPr>
          <p:spPr>
            <a:xfrm flipH="1" flipV="1">
              <a:off x="3138607" y="1966110"/>
              <a:ext cx="537406" cy="308806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>
              <a:endCxn id="36" idx="6"/>
            </p:cNvCxnSpPr>
            <p:nvPr/>
          </p:nvCxnSpPr>
          <p:spPr>
            <a:xfrm flipH="1">
              <a:off x="3195482" y="2712521"/>
              <a:ext cx="462890" cy="315807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Прямая со стрелкой 39"/>
            <p:cNvCxnSpPr>
              <a:stCxn id="34" idx="2"/>
              <a:endCxn id="37" idx="6"/>
            </p:cNvCxnSpPr>
            <p:nvPr/>
          </p:nvCxnSpPr>
          <p:spPr>
            <a:xfrm flipH="1" flipV="1">
              <a:off x="3195483" y="2428564"/>
              <a:ext cx="388376" cy="6883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Овал 40"/>
            <p:cNvSpPr/>
            <p:nvPr/>
          </p:nvSpPr>
          <p:spPr>
            <a:xfrm>
              <a:off x="1855171" y="1989429"/>
              <a:ext cx="388373" cy="3883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/>
            <p:cNvSpPr/>
            <p:nvPr/>
          </p:nvSpPr>
          <p:spPr>
            <a:xfrm>
              <a:off x="1855171" y="1515020"/>
              <a:ext cx="388373" cy="388373"/>
            </a:xfrm>
            <a:prstGeom prst="ellipse">
              <a:avLst/>
            </a:prstGeom>
            <a:solidFill>
              <a:srgbClr val="ECA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/>
            <p:cNvSpPr/>
            <p:nvPr/>
          </p:nvSpPr>
          <p:spPr>
            <a:xfrm>
              <a:off x="1855171" y="3129966"/>
              <a:ext cx="388373" cy="38837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1855175" y="2589193"/>
              <a:ext cx="388373" cy="38837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5" name="Прямая со стрелкой 44"/>
            <p:cNvCxnSpPr>
              <a:endCxn id="42" idx="3"/>
            </p:cNvCxnSpPr>
            <p:nvPr/>
          </p:nvCxnSpPr>
          <p:spPr>
            <a:xfrm flipV="1">
              <a:off x="1374641" y="1846517"/>
              <a:ext cx="537406" cy="530038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>
              <a:off x="1268862" y="2580629"/>
              <a:ext cx="586309" cy="184299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endCxn id="43" idx="2"/>
            </p:cNvCxnSpPr>
            <p:nvPr/>
          </p:nvCxnSpPr>
          <p:spPr>
            <a:xfrm>
              <a:off x="1256195" y="2708861"/>
              <a:ext cx="598976" cy="615292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>
              <a:endCxn id="41" idx="2"/>
            </p:cNvCxnSpPr>
            <p:nvPr/>
          </p:nvCxnSpPr>
          <p:spPr>
            <a:xfrm flipV="1">
              <a:off x="1442634" y="2183616"/>
              <a:ext cx="412537" cy="278976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4916849" y="4893922"/>
            <a:ext cx="350679" cy="338421"/>
            <a:chOff x="469900" y="321341"/>
            <a:chExt cx="406400" cy="406400"/>
          </a:xfrm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05998" y="349401"/>
              <a:ext cx="333811" cy="369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sp>
        <p:nvSpPr>
          <p:cNvPr id="88" name="Овал 87"/>
          <p:cNvSpPr/>
          <p:nvPr/>
        </p:nvSpPr>
        <p:spPr>
          <a:xfrm>
            <a:off x="10692622" y="2184328"/>
            <a:ext cx="629264" cy="6292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finish</a:t>
            </a:r>
            <a:endParaRPr lang="ru-RU" sz="900" dirty="0"/>
          </a:p>
        </p:txBody>
      </p:sp>
      <p:sp>
        <p:nvSpPr>
          <p:cNvPr id="89" name="Овал 88"/>
          <p:cNvSpPr/>
          <p:nvPr/>
        </p:nvSpPr>
        <p:spPr>
          <a:xfrm>
            <a:off x="9879615" y="1920136"/>
            <a:ext cx="388373" cy="38837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Овал 89"/>
          <p:cNvSpPr/>
          <p:nvPr/>
        </p:nvSpPr>
        <p:spPr>
          <a:xfrm>
            <a:off x="9879619" y="2519900"/>
            <a:ext cx="388373" cy="3883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1" name="Прямая со стрелкой 90"/>
          <p:cNvCxnSpPr>
            <a:stCxn id="88" idx="2"/>
          </p:cNvCxnSpPr>
          <p:nvPr/>
        </p:nvCxnSpPr>
        <p:spPr>
          <a:xfrm flipH="1">
            <a:off x="10267988" y="2498960"/>
            <a:ext cx="424634" cy="245124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Прямая со стрелкой 91"/>
          <p:cNvCxnSpPr/>
          <p:nvPr/>
        </p:nvCxnSpPr>
        <p:spPr>
          <a:xfrm flipH="1" flipV="1">
            <a:off x="10252768" y="2163859"/>
            <a:ext cx="439850" cy="21593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Овал 92"/>
          <p:cNvSpPr/>
          <p:nvPr/>
        </p:nvSpPr>
        <p:spPr>
          <a:xfrm flipH="1">
            <a:off x="8810495" y="2204797"/>
            <a:ext cx="629264" cy="6292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finish</a:t>
            </a:r>
            <a:endParaRPr lang="ru-RU" sz="900" dirty="0"/>
          </a:p>
        </p:txBody>
      </p:sp>
      <p:cxnSp>
        <p:nvCxnSpPr>
          <p:cNvPr id="94" name="Прямая со стрелкой 93"/>
          <p:cNvCxnSpPr>
            <a:stCxn id="93" idx="2"/>
          </p:cNvCxnSpPr>
          <p:nvPr/>
        </p:nvCxnSpPr>
        <p:spPr>
          <a:xfrm>
            <a:off x="9439759" y="2519429"/>
            <a:ext cx="424634" cy="245124"/>
          </a:xfrm>
          <a:prstGeom prst="straightConnector1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/>
          <p:nvPr/>
        </p:nvCxnSpPr>
        <p:spPr>
          <a:xfrm flipV="1">
            <a:off x="9439763" y="2184328"/>
            <a:ext cx="439850" cy="215930"/>
          </a:xfrm>
          <a:prstGeom prst="straightConnector1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8799851" y="3174475"/>
            <a:ext cx="2706442" cy="1101160"/>
            <a:chOff x="4303722" y="4170575"/>
            <a:chExt cx="3630902" cy="1618920"/>
          </a:xfrm>
        </p:grpSpPr>
        <p:sp>
          <p:nvSpPr>
            <p:cNvPr id="105" name="Прямоугольник: скругленные углы 42">
              <a:extLst>
                <a:ext uri="{FF2B5EF4-FFF2-40B4-BE49-F238E27FC236}">
                  <a16:creationId xmlns:a16="http://schemas.microsoft.com/office/drawing/2014/main" id="{D8E031C2-8F8A-4D82-9CD4-7DA919D8C3C3}"/>
                </a:ext>
              </a:extLst>
            </p:cNvPr>
            <p:cNvSpPr/>
            <p:nvPr/>
          </p:nvSpPr>
          <p:spPr>
            <a:xfrm>
              <a:off x="4303722" y="4170575"/>
              <a:ext cx="1649763" cy="1618920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106" name="Прямоугольник: скругленные углы 43">
              <a:extLst>
                <a:ext uri="{FF2B5EF4-FFF2-40B4-BE49-F238E27FC236}">
                  <a16:creationId xmlns:a16="http://schemas.microsoft.com/office/drawing/2014/main" id="{93A17ED4-CB39-4B54-94C2-BB86B62AF947}"/>
                </a:ext>
              </a:extLst>
            </p:cNvPr>
            <p:cNvSpPr/>
            <p:nvPr/>
          </p:nvSpPr>
          <p:spPr>
            <a:xfrm>
              <a:off x="4344192" y="4202109"/>
              <a:ext cx="1568822" cy="294053"/>
            </a:xfrm>
            <a:prstGeom prst="roundRect">
              <a:avLst>
                <a:gd name="adj" fmla="val 4648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700" b="1" dirty="0"/>
                <a:t>Маршрут до пересадки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693A91F-A7A8-44D5-8F7B-BD435608B06D}"/>
                </a:ext>
              </a:extLst>
            </p:cNvPr>
            <p:cNvSpPr txBox="1"/>
            <p:nvPr/>
          </p:nvSpPr>
          <p:spPr>
            <a:xfrm>
              <a:off x="4344193" y="4528415"/>
              <a:ext cx="1609292" cy="1040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17:52 Москва –Санкт-Петербург</a:t>
              </a:r>
            </a:p>
            <a:p>
              <a:r>
                <a:rPr lang="ru-RU" sz="8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19:32 Москва –Казань</a:t>
              </a:r>
            </a:p>
            <a:p>
              <a:r>
                <a:rPr lang="ru-RU" sz="8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22:34 Москва – Сочи</a:t>
              </a:r>
            </a:p>
          </p:txBody>
        </p:sp>
        <p:sp>
          <p:nvSpPr>
            <p:cNvPr id="108" name="Прямоугольник: скругленные углы 42">
              <a:extLst>
                <a:ext uri="{FF2B5EF4-FFF2-40B4-BE49-F238E27FC236}">
                  <a16:creationId xmlns:a16="http://schemas.microsoft.com/office/drawing/2014/main" id="{D8E031C2-8F8A-4D82-9CD4-7DA919D8C3C3}"/>
                </a:ext>
              </a:extLst>
            </p:cNvPr>
            <p:cNvSpPr/>
            <p:nvPr/>
          </p:nvSpPr>
          <p:spPr>
            <a:xfrm>
              <a:off x="6284861" y="4170575"/>
              <a:ext cx="1649763" cy="1618920"/>
            </a:xfrm>
            <a:prstGeom prst="roundRect">
              <a:avLst>
                <a:gd name="adj" fmla="val 8966"/>
              </a:avLst>
            </a:prstGeom>
            <a:solidFill>
              <a:schemeClr val="bg1"/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109" name="Прямоугольник: скругленные углы 43">
              <a:extLst>
                <a:ext uri="{FF2B5EF4-FFF2-40B4-BE49-F238E27FC236}">
                  <a16:creationId xmlns:a16="http://schemas.microsoft.com/office/drawing/2014/main" id="{93A17ED4-CB39-4B54-94C2-BB86B62AF947}"/>
                </a:ext>
              </a:extLst>
            </p:cNvPr>
            <p:cNvSpPr/>
            <p:nvPr/>
          </p:nvSpPr>
          <p:spPr>
            <a:xfrm>
              <a:off x="6325331" y="4202109"/>
              <a:ext cx="1568822" cy="294053"/>
            </a:xfrm>
            <a:prstGeom prst="roundRect">
              <a:avLst>
                <a:gd name="adj" fmla="val 4648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700" b="1" dirty="0"/>
                <a:t>Маршрут после пересадки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693A91F-A7A8-44D5-8F7B-BD435608B06D}"/>
                </a:ext>
              </a:extLst>
            </p:cNvPr>
            <p:cNvSpPr txBox="1"/>
            <p:nvPr/>
          </p:nvSpPr>
          <p:spPr>
            <a:xfrm>
              <a:off x="6325331" y="4528415"/>
              <a:ext cx="1568821" cy="1040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04:32 Казань –Пермь</a:t>
              </a:r>
            </a:p>
            <a:p>
              <a:r>
                <a:rPr lang="ru-RU" sz="8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08:34 Санкт-Петербург –Пермь</a:t>
              </a:r>
            </a:p>
            <a:p>
              <a:r>
                <a:rPr lang="ru-RU" sz="800" dirty="0">
                  <a:latin typeface="Roboto Black" panose="02000000000000000000" pitchFamily="2" charset="0"/>
                  <a:ea typeface="Roboto Black" panose="02000000000000000000" pitchFamily="2" charset="0"/>
                </a:rPr>
                <a:t>21:34 Сочи - Пермь</a:t>
              </a:r>
            </a:p>
          </p:txBody>
        </p:sp>
        <p:cxnSp>
          <p:nvCxnSpPr>
            <p:cNvPr id="111" name="Прямая со стрелкой 110"/>
            <p:cNvCxnSpPr>
              <a:endCxn id="110" idx="1"/>
            </p:cNvCxnSpPr>
            <p:nvPr/>
          </p:nvCxnSpPr>
          <p:spPr>
            <a:xfrm>
              <a:off x="5953485" y="4674218"/>
              <a:ext cx="371845" cy="374562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 стрелкой 111"/>
            <p:cNvCxnSpPr>
              <a:stCxn id="107" idx="3"/>
            </p:cNvCxnSpPr>
            <p:nvPr/>
          </p:nvCxnSpPr>
          <p:spPr>
            <a:xfrm flipV="1">
              <a:off x="5953485" y="4664389"/>
              <a:ext cx="331376" cy="384391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 стрелкой 112"/>
            <p:cNvCxnSpPr/>
            <p:nvPr/>
          </p:nvCxnSpPr>
          <p:spPr>
            <a:xfrm flipV="1">
              <a:off x="5953485" y="5250207"/>
              <a:ext cx="331374" cy="103712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8503102" y="1591016"/>
            <a:ext cx="350679" cy="338421"/>
            <a:chOff x="469900" y="321341"/>
            <a:chExt cx="406400" cy="406400"/>
          </a:xfrm>
        </p:grpSpPr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05998" y="349401"/>
              <a:ext cx="333811" cy="369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sp>
        <p:nvSpPr>
          <p:cNvPr id="117" name="Прямоугольник: скругленные углы 18">
            <a:extLst>
              <a:ext uri="{FF2B5EF4-FFF2-40B4-BE49-F238E27FC236}">
                <a16:creationId xmlns:a16="http://schemas.microsoft.com/office/drawing/2014/main" id="{2C8AE57E-88CC-4621-AADE-C2AB48CAD285}"/>
              </a:ext>
            </a:extLst>
          </p:cNvPr>
          <p:cNvSpPr/>
          <p:nvPr/>
        </p:nvSpPr>
        <p:spPr>
          <a:xfrm>
            <a:off x="8386821" y="4654803"/>
            <a:ext cx="3532502" cy="2023875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97926" flipH="1">
            <a:off x="7459933" y="2169154"/>
            <a:ext cx="1256420" cy="8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97926" flipH="1">
            <a:off x="7356166" y="4445707"/>
            <a:ext cx="1256420" cy="8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97926" flipH="1">
            <a:off x="11247341" y="4232676"/>
            <a:ext cx="1256420" cy="8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97926" flipH="1">
            <a:off x="11104859" y="1067455"/>
            <a:ext cx="1256420" cy="8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02074">
            <a:off x="4297754" y="5769875"/>
            <a:ext cx="1256420" cy="8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8444603" y="4748077"/>
            <a:ext cx="350679" cy="338421"/>
            <a:chOff x="469900" y="321341"/>
            <a:chExt cx="406400" cy="406400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05998" y="349401"/>
              <a:ext cx="333811" cy="369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</a:p>
          </p:txBody>
        </p:sp>
      </p:grpSp>
      <p:sp>
        <p:nvSpPr>
          <p:cNvPr id="126" name="Овал 125"/>
          <p:cNvSpPr/>
          <p:nvPr/>
        </p:nvSpPr>
        <p:spPr>
          <a:xfrm>
            <a:off x="8566833" y="5454057"/>
            <a:ext cx="520820" cy="5208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start</a:t>
            </a:r>
            <a:endParaRPr lang="ru-RU" sz="1100" dirty="0"/>
          </a:p>
        </p:txBody>
      </p:sp>
      <p:sp>
        <p:nvSpPr>
          <p:cNvPr id="127" name="Овал 126"/>
          <p:cNvSpPr/>
          <p:nvPr/>
        </p:nvSpPr>
        <p:spPr>
          <a:xfrm>
            <a:off x="11122059" y="5454057"/>
            <a:ext cx="520820" cy="5208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finish</a:t>
            </a:r>
            <a:endParaRPr lang="ru-RU" sz="900" dirty="0"/>
          </a:p>
        </p:txBody>
      </p:sp>
      <p:sp>
        <p:nvSpPr>
          <p:cNvPr id="128" name="Овал 127"/>
          <p:cNvSpPr/>
          <p:nvPr/>
        </p:nvSpPr>
        <p:spPr>
          <a:xfrm>
            <a:off x="10479171" y="5000373"/>
            <a:ext cx="321443" cy="3214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Овал 128"/>
          <p:cNvSpPr/>
          <p:nvPr/>
        </p:nvSpPr>
        <p:spPr>
          <a:xfrm>
            <a:off x="10032685" y="5257175"/>
            <a:ext cx="321443" cy="3214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Овал 129"/>
          <p:cNvSpPr/>
          <p:nvPr/>
        </p:nvSpPr>
        <p:spPr>
          <a:xfrm>
            <a:off x="10479171" y="5993180"/>
            <a:ext cx="321443" cy="32144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Овал 130"/>
          <p:cNvSpPr/>
          <p:nvPr/>
        </p:nvSpPr>
        <p:spPr>
          <a:xfrm>
            <a:off x="10479171" y="5496777"/>
            <a:ext cx="321443" cy="32144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Овал 131"/>
          <p:cNvSpPr/>
          <p:nvPr/>
        </p:nvSpPr>
        <p:spPr>
          <a:xfrm>
            <a:off x="10032685" y="4864523"/>
            <a:ext cx="321443" cy="321443"/>
          </a:xfrm>
          <a:prstGeom prst="ellipse">
            <a:avLst/>
          </a:prstGeom>
          <a:solidFill>
            <a:srgbClr val="E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Овал 132"/>
          <p:cNvSpPr/>
          <p:nvPr/>
        </p:nvSpPr>
        <p:spPr>
          <a:xfrm>
            <a:off x="10032685" y="6201157"/>
            <a:ext cx="321443" cy="32144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Овал 133"/>
          <p:cNvSpPr/>
          <p:nvPr/>
        </p:nvSpPr>
        <p:spPr>
          <a:xfrm>
            <a:off x="10032688" y="5753578"/>
            <a:ext cx="321443" cy="32144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5" name="Прямая со стрелкой 134"/>
          <p:cNvCxnSpPr>
            <a:endCxn id="132" idx="3"/>
          </p:cNvCxnSpPr>
          <p:nvPr/>
        </p:nvCxnSpPr>
        <p:spPr>
          <a:xfrm flipV="1">
            <a:off x="9542887" y="5138892"/>
            <a:ext cx="536872" cy="473945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Прямая со стрелкой 135"/>
          <p:cNvCxnSpPr/>
          <p:nvPr/>
        </p:nvCxnSpPr>
        <p:spPr>
          <a:xfrm>
            <a:off x="9573540" y="5704750"/>
            <a:ext cx="468853" cy="19494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Прямая со стрелкой 136"/>
          <p:cNvCxnSpPr>
            <a:endCxn id="133" idx="2"/>
          </p:cNvCxnSpPr>
          <p:nvPr/>
        </p:nvCxnSpPr>
        <p:spPr>
          <a:xfrm>
            <a:off x="9534135" y="5732212"/>
            <a:ext cx="498550" cy="62966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Прямая со стрелкой 137"/>
          <p:cNvCxnSpPr>
            <a:stCxn id="127" idx="1"/>
            <a:endCxn id="128" idx="5"/>
          </p:cNvCxnSpPr>
          <p:nvPr/>
        </p:nvCxnSpPr>
        <p:spPr>
          <a:xfrm flipH="1" flipV="1">
            <a:off x="10753540" y="5274741"/>
            <a:ext cx="444792" cy="255588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Прямая со стрелкой 138"/>
          <p:cNvCxnSpPr>
            <a:endCxn id="129" idx="2"/>
          </p:cNvCxnSpPr>
          <p:nvPr/>
        </p:nvCxnSpPr>
        <p:spPr>
          <a:xfrm flipV="1">
            <a:off x="9684831" y="5417897"/>
            <a:ext cx="347854" cy="238751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Прямая со стрелкой 139"/>
          <p:cNvCxnSpPr>
            <a:endCxn id="130" idx="6"/>
          </p:cNvCxnSpPr>
          <p:nvPr/>
        </p:nvCxnSpPr>
        <p:spPr>
          <a:xfrm flipH="1">
            <a:off x="10800613" y="5892520"/>
            <a:ext cx="383118" cy="261382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Прямая со стрелкой 140"/>
          <p:cNvCxnSpPr>
            <a:stCxn id="127" idx="2"/>
            <a:endCxn id="131" idx="6"/>
          </p:cNvCxnSpPr>
          <p:nvPr/>
        </p:nvCxnSpPr>
        <p:spPr>
          <a:xfrm flipH="1" flipV="1">
            <a:off x="10800614" y="5657498"/>
            <a:ext cx="321445" cy="56968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2" name="Овал 141"/>
          <p:cNvSpPr/>
          <p:nvPr/>
        </p:nvSpPr>
        <p:spPr>
          <a:xfrm rot="19724553">
            <a:off x="9902975" y="5039030"/>
            <a:ext cx="1075041" cy="41271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Овал 142"/>
          <p:cNvSpPr/>
          <p:nvPr/>
        </p:nvSpPr>
        <p:spPr>
          <a:xfrm rot="1048711">
            <a:off x="9927610" y="5743231"/>
            <a:ext cx="980409" cy="548977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Овал 143"/>
          <p:cNvSpPr/>
          <p:nvPr/>
        </p:nvSpPr>
        <p:spPr>
          <a:xfrm>
            <a:off x="9388322" y="5537272"/>
            <a:ext cx="321443" cy="32144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5" name="Прямая со стрелкой 144"/>
          <p:cNvCxnSpPr>
            <a:stCxn id="126" idx="6"/>
            <a:endCxn id="144" idx="2"/>
          </p:cNvCxnSpPr>
          <p:nvPr/>
        </p:nvCxnSpPr>
        <p:spPr>
          <a:xfrm flipV="1">
            <a:off x="9087653" y="5697994"/>
            <a:ext cx="300669" cy="1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03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Прямоугольник: скругленные углы 4"/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743957" y="349400"/>
            <a:ext cx="292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UX</a:t>
            </a:r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-</a:t>
            </a:r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Интерфейс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2288759" y="321341"/>
            <a:ext cx="406400" cy="406400"/>
            <a:chOff x="469900" y="321341"/>
            <a:chExt cx="406400" cy="406400"/>
          </a:xfrm>
        </p:grpSpPr>
        <p:sp>
          <p:nvSpPr>
            <p:cNvPr id="16" name="Овал 15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22" name="Овал 21"/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875552" y="6550223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6</a:t>
            </a:r>
          </a:p>
        </p:txBody>
      </p:sp>
      <p:pic>
        <p:nvPicPr>
          <p:cNvPr id="2" name="Изображение 1" descr="11"/>
          <p:cNvPicPr>
            <a:picLocks noChangeAspect="1"/>
          </p:cNvPicPr>
          <p:nvPr/>
        </p:nvPicPr>
        <p:blipFill>
          <a:blip r:embed="rId3"/>
          <a:srcRect r="1653" b="-348"/>
          <a:stretch>
            <a:fillRect/>
          </a:stretch>
        </p:blipFill>
        <p:spPr>
          <a:xfrm>
            <a:off x="156210" y="1372235"/>
            <a:ext cx="1473200" cy="3293110"/>
          </a:xfrm>
          <a:prstGeom prst="roundRect">
            <a:avLst/>
          </a:prstGeom>
        </p:spPr>
      </p:pic>
      <p:pic>
        <p:nvPicPr>
          <p:cNvPr id="3" name="Изображение 2" descr="12"/>
          <p:cNvPicPr>
            <a:picLocks noChangeAspect="1"/>
          </p:cNvPicPr>
          <p:nvPr/>
        </p:nvPicPr>
        <p:blipFill>
          <a:blip r:embed="rId4"/>
          <a:srcRect r="254"/>
          <a:stretch>
            <a:fillRect/>
          </a:stretch>
        </p:blipFill>
        <p:spPr>
          <a:xfrm>
            <a:off x="1880235" y="1372235"/>
            <a:ext cx="1494155" cy="3282315"/>
          </a:xfrm>
          <a:prstGeom prst="roundRect">
            <a:avLst/>
          </a:prstGeom>
        </p:spPr>
      </p:pic>
      <p:pic>
        <p:nvPicPr>
          <p:cNvPr id="7" name="Изображение 6" descr="13"/>
          <p:cNvPicPr>
            <a:picLocks noChangeAspect="1"/>
          </p:cNvPicPr>
          <p:nvPr/>
        </p:nvPicPr>
        <p:blipFill>
          <a:blip r:embed="rId5"/>
          <a:srcRect t="-386" r="803"/>
          <a:stretch>
            <a:fillRect/>
          </a:stretch>
        </p:blipFill>
        <p:spPr>
          <a:xfrm>
            <a:off x="3604260" y="1359535"/>
            <a:ext cx="1490980" cy="3305810"/>
          </a:xfrm>
          <a:prstGeom prst="roundRect">
            <a:avLst/>
          </a:prstGeom>
        </p:spPr>
      </p:pic>
      <p:pic>
        <p:nvPicPr>
          <p:cNvPr id="26" name="Изображение 25" descr="15"/>
          <p:cNvPicPr>
            <a:picLocks noChangeAspect="1"/>
          </p:cNvPicPr>
          <p:nvPr/>
        </p:nvPicPr>
        <p:blipFill>
          <a:blip r:embed="rId6"/>
          <a:srcRect l="-634" t="-964" r="-803"/>
          <a:stretch>
            <a:fillRect/>
          </a:stretch>
        </p:blipFill>
        <p:spPr>
          <a:xfrm>
            <a:off x="5323840" y="1340485"/>
            <a:ext cx="1524000" cy="3324860"/>
          </a:xfrm>
          <a:prstGeom prst="roundRect">
            <a:avLst/>
          </a:prstGeom>
        </p:spPr>
      </p:pic>
      <p:pic>
        <p:nvPicPr>
          <p:cNvPr id="27" name="Изображение 26" descr="16"/>
          <p:cNvPicPr>
            <a:picLocks noChangeAspect="1"/>
          </p:cNvPicPr>
          <p:nvPr/>
        </p:nvPicPr>
        <p:blipFill>
          <a:blip r:embed="rId7"/>
          <a:srcRect t="-1401" r="-1193" b="-78"/>
          <a:stretch>
            <a:fillRect/>
          </a:stretch>
        </p:blipFill>
        <p:spPr>
          <a:xfrm>
            <a:off x="7070090" y="1326515"/>
            <a:ext cx="1508125" cy="3312795"/>
          </a:xfrm>
          <a:prstGeom prst="roundRect">
            <a:avLst/>
          </a:prstGeom>
        </p:spPr>
      </p:pic>
      <p:pic>
        <p:nvPicPr>
          <p:cNvPr id="28" name="Изображение 27" descr="17"/>
          <p:cNvPicPr>
            <a:picLocks noChangeAspect="1"/>
          </p:cNvPicPr>
          <p:nvPr/>
        </p:nvPicPr>
        <p:blipFill>
          <a:blip r:embed="rId8"/>
          <a:srcRect l="1194" r="-1834"/>
          <a:stretch>
            <a:fillRect/>
          </a:stretch>
        </p:blipFill>
        <p:spPr>
          <a:xfrm>
            <a:off x="8812530" y="1372235"/>
            <a:ext cx="1498600" cy="3264535"/>
          </a:xfrm>
          <a:prstGeom prst="roundRect">
            <a:avLst/>
          </a:prstGeom>
        </p:spPr>
      </p:pic>
      <p:pic>
        <p:nvPicPr>
          <p:cNvPr id="29" name="Изображение 28" descr="18"/>
          <p:cNvPicPr>
            <a:picLocks noChangeAspect="1"/>
          </p:cNvPicPr>
          <p:nvPr/>
        </p:nvPicPr>
        <p:blipFill>
          <a:blip r:embed="rId9"/>
          <a:srcRect r="-384" b="-875"/>
          <a:stretch>
            <a:fillRect/>
          </a:stretch>
        </p:blipFill>
        <p:spPr>
          <a:xfrm>
            <a:off x="10514965" y="1372235"/>
            <a:ext cx="1495425" cy="3293110"/>
          </a:xfrm>
          <a:prstGeom prst="roundRect">
            <a:avLst/>
          </a:prstGeom>
        </p:spPr>
      </p:pic>
      <p:sp>
        <p:nvSpPr>
          <p:cNvPr id="30" name="Текстовое поле 29"/>
          <p:cNvSpPr txBox="1"/>
          <p:nvPr/>
        </p:nvSpPr>
        <p:spPr>
          <a:xfrm>
            <a:off x="159385" y="4791075"/>
            <a:ext cx="1386840" cy="690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1000">
                <a:solidFill>
                  <a:schemeClr val="bg1"/>
                </a:solidFill>
              </a:rPr>
              <a:t>Первый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экран</a:t>
            </a:r>
            <a:r>
              <a:rPr lang="en-US" altLang="ru-RU" sz="1000">
                <a:solidFill>
                  <a:schemeClr val="bg1"/>
                </a:solidFill>
              </a:rPr>
              <a:t>. </a:t>
            </a:r>
            <a:r>
              <a:rPr lang="en-US" altLang="en-US" sz="1000">
                <a:solidFill>
                  <a:schemeClr val="bg1"/>
                </a:solidFill>
              </a:rPr>
              <a:t>Пользователь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вводит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данные</a:t>
            </a:r>
            <a:r>
              <a:rPr lang="en-US" altLang="ru-RU" sz="1000">
                <a:solidFill>
                  <a:schemeClr val="bg1"/>
                </a:solidFill>
              </a:rPr>
              <a:t>: </a:t>
            </a:r>
            <a:r>
              <a:rPr lang="en-US" altLang="en-US" sz="1000">
                <a:solidFill>
                  <a:schemeClr val="bg1"/>
                </a:solidFill>
              </a:rPr>
              <a:t>откуда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и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куда</a:t>
            </a:r>
            <a:r>
              <a:rPr lang="en-US" altLang="ru-RU" sz="100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chemeClr val="bg1"/>
                </a:solidFill>
              </a:rPr>
              <a:t>направляется</a:t>
            </a:r>
          </a:p>
        </p:txBody>
      </p:sp>
      <p:sp>
        <p:nvSpPr>
          <p:cNvPr id="31" name="Текстовое поле 30"/>
          <p:cNvSpPr txBox="1"/>
          <p:nvPr/>
        </p:nvSpPr>
        <p:spPr>
          <a:xfrm>
            <a:off x="1880235" y="4791075"/>
            <a:ext cx="1329055" cy="803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После введения данных приложение показывает возможные варианты маршрута</a:t>
            </a:r>
          </a:p>
        </p:txBody>
      </p:sp>
      <p:sp>
        <p:nvSpPr>
          <p:cNvPr id="32" name="Текстовое поле 31"/>
          <p:cNvSpPr txBox="1"/>
          <p:nvPr/>
        </p:nvSpPr>
        <p:spPr>
          <a:xfrm>
            <a:off x="3604260" y="4791075"/>
            <a:ext cx="123444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Пользователь может сортировать маршруты по времени в пути и стоимости</a:t>
            </a:r>
          </a:p>
        </p:txBody>
      </p:sp>
      <p:sp>
        <p:nvSpPr>
          <p:cNvPr id="33" name="Текстовое поле 32"/>
          <p:cNvSpPr txBox="1"/>
          <p:nvPr/>
        </p:nvSpPr>
        <p:spPr>
          <a:xfrm>
            <a:off x="5333365" y="4797425"/>
            <a:ext cx="1250950" cy="854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На верхней панели пользователь может выбрать предпочтительный транспорт</a:t>
            </a:r>
          </a:p>
        </p:txBody>
      </p:sp>
      <p:sp>
        <p:nvSpPr>
          <p:cNvPr id="34" name="Текстовое поле 33"/>
          <p:cNvSpPr txBox="1"/>
          <p:nvPr/>
        </p:nvSpPr>
        <p:spPr>
          <a:xfrm>
            <a:off x="7003415" y="4803140"/>
            <a:ext cx="162369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В фильтрах пользователь может выбрать длительность и точку пересадки</a:t>
            </a:r>
            <a:r>
              <a:rPr lang="en-US" altLang="en-US" sz="1000">
                <a:solidFill>
                  <a:schemeClr val="bg1"/>
                </a:solidFill>
              </a:rPr>
              <a:t>, </a:t>
            </a:r>
            <a:r>
              <a:rPr lang="ru-RU" altLang="en-US" sz="1000">
                <a:solidFill>
                  <a:schemeClr val="bg1"/>
                </a:solidFill>
              </a:rPr>
              <a:t>цену</a:t>
            </a:r>
            <a:r>
              <a:rPr lang="en-US" altLang="en-US" sz="1000">
                <a:solidFill>
                  <a:schemeClr val="bg1"/>
                </a:solidFill>
              </a:rPr>
              <a:t>, </a:t>
            </a:r>
            <a:r>
              <a:rPr lang="ru-RU" altLang="en-US" sz="1000">
                <a:solidFill>
                  <a:schemeClr val="bg1"/>
                </a:solidFill>
              </a:rPr>
              <a:t>время в пути и дату прибытия</a:t>
            </a:r>
          </a:p>
        </p:txBody>
      </p:sp>
      <p:sp>
        <p:nvSpPr>
          <p:cNvPr id="35" name="Текстовое поле 34"/>
          <p:cNvSpPr txBox="1"/>
          <p:nvPr/>
        </p:nvSpPr>
        <p:spPr>
          <a:xfrm>
            <a:off x="8866505" y="4791075"/>
            <a:ext cx="164846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В фильтре длительность пересадки выбрана до 1 часа. На экран выводятся соответствующие маршруты</a:t>
            </a:r>
          </a:p>
        </p:txBody>
      </p:sp>
      <p:sp>
        <p:nvSpPr>
          <p:cNvPr id="36" name="Текстовое поле 35"/>
          <p:cNvSpPr txBox="1"/>
          <p:nvPr/>
        </p:nvSpPr>
        <p:spPr>
          <a:xfrm>
            <a:off x="10514965" y="4791075"/>
            <a:ext cx="14897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>
                <a:solidFill>
                  <a:schemeClr val="bg1"/>
                </a:solidFill>
              </a:rPr>
              <a:t>При нажатии на маршрут открывается его подробное 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95861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3AF266-82CA-489F-8731-5D4D13CC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FA82B70-5EDD-4C3B-A790-1ECBAB4987F6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66074-2796-4BC9-86FF-AA7C4BA9ADB1}"/>
              </a:ext>
            </a:extLst>
          </p:cNvPr>
          <p:cNvSpPr txBox="1"/>
          <p:nvPr/>
        </p:nvSpPr>
        <p:spPr>
          <a:xfrm>
            <a:off x="3175445" y="352725"/>
            <a:ext cx="231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Критерии качества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20ABA9E-0C0F-4E23-AB9F-628DFD3383E8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A889826-4381-4E6C-B4EC-D403C19D83C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CECB9-560B-472F-B516-FFAC93CBA5E7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DD46F1-EEC3-47EE-889D-CF5C1B7EE3F2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C13FC1C-1E86-4666-99FE-39E7AD2614D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80A70-AE0C-4E74-8D59-C78067614D8E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2732947" y="311816"/>
            <a:ext cx="406400" cy="406400"/>
            <a:chOff x="469900" y="321341"/>
            <a:chExt cx="406400" cy="4064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6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D86C697-074C-46B5-B7B0-E8510399BBF2}"/>
              </a:ext>
            </a:extLst>
          </p:cNvPr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6145DB-4B31-4E30-8880-6EF909A2E1A7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B6A00D-6CAF-40C1-9802-FE1B568C77B6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878A840-B135-42DF-B2A1-DAAC7B16AC66}"/>
              </a:ext>
            </a:extLst>
          </p:cNvPr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749EC0B-9A35-4B61-B49F-886BC4CB7882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862442-E8AA-4E9C-A592-518764F4C641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E7AE0FE-0BFC-473B-BE01-1C27707B1F93}"/>
              </a:ext>
            </a:extLst>
          </p:cNvPr>
          <p:cNvGrpSpPr/>
          <p:nvPr/>
        </p:nvGrpSpPr>
        <p:grpSpPr>
          <a:xfrm>
            <a:off x="2288759" y="321341"/>
            <a:ext cx="406400" cy="406400"/>
            <a:chOff x="469900" y="321341"/>
            <a:chExt cx="406400" cy="406400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A15112D5-482D-43F6-BD5A-AF3E4FED825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BBADA2-592E-4E1F-A628-C6667AB6949F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DD3BDE7-C7B8-4F64-9F44-F1C2084C0D4D}"/>
              </a:ext>
            </a:extLst>
          </p:cNvPr>
          <p:cNvSpPr txBox="1"/>
          <p:nvPr/>
        </p:nvSpPr>
        <p:spPr>
          <a:xfrm>
            <a:off x="11875552" y="6550223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800FE4-D59F-49CB-B613-5A823245C6EA}"/>
              </a:ext>
            </a:extLst>
          </p:cNvPr>
          <p:cNvSpPr txBox="1"/>
          <p:nvPr/>
        </p:nvSpPr>
        <p:spPr>
          <a:xfrm>
            <a:off x="11875552" y="6550223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33" name="Прямоугольник: скругленные углы 18">
            <a:extLst>
              <a:ext uri="{FF2B5EF4-FFF2-40B4-BE49-F238E27FC236}">
                <a16:creationId xmlns:a16="http://schemas.microsoft.com/office/drawing/2014/main" id="{2C8AE57E-88CC-4621-AADE-C2AB48CAD285}"/>
              </a:ext>
            </a:extLst>
          </p:cNvPr>
          <p:cNvSpPr/>
          <p:nvPr/>
        </p:nvSpPr>
        <p:spPr>
          <a:xfrm>
            <a:off x="380780" y="1616972"/>
            <a:ext cx="7571379" cy="2986346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ru-RU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ru-RU" sz="13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1300" b="1" dirty="0">
                <a:solidFill>
                  <a:srgbClr val="000000"/>
                </a:solidFill>
                <a:latin typeface="Arial" panose="020B0604020202020204" pitchFamily="34" charset="0"/>
              </a:rPr>
              <a:t>Минимальное время в пути</a:t>
            </a:r>
            <a:endParaRPr lang="ru-RU" sz="13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1300" b="1" dirty="0">
                <a:solidFill>
                  <a:srgbClr val="000000"/>
                </a:solidFill>
                <a:latin typeface="Arial" panose="020B0604020202020204" pitchFamily="34" charset="0"/>
              </a:rPr>
              <a:t>Минимальная стоимость</a:t>
            </a:r>
            <a:endParaRPr lang="ru-RU" sz="13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1300" b="1" dirty="0">
                <a:solidFill>
                  <a:srgbClr val="000000"/>
                </a:solidFill>
                <a:latin typeface="Arial" panose="020B0604020202020204" pitchFamily="34" charset="0"/>
              </a:rPr>
              <a:t>Количество пересадок</a:t>
            </a:r>
            <a:r>
              <a:rPr lang="ru-RU" sz="1300" dirty="0">
                <a:solidFill>
                  <a:srgbClr val="000000"/>
                </a:solidFill>
                <a:latin typeface="Arial" panose="020B0604020202020204" pitchFamily="34" charset="0"/>
              </a:rPr>
              <a:t> – чем меньше пересадок, тем выше рейтинг маршрута.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1300" b="1" dirty="0">
                <a:solidFill>
                  <a:srgbClr val="000000"/>
                </a:solidFill>
                <a:latin typeface="Arial" panose="020B0604020202020204" pitchFamily="34" charset="0"/>
              </a:rPr>
              <a:t>Виды транспорта - </a:t>
            </a:r>
            <a:r>
              <a:rPr lang="ru-RU" sz="1300" dirty="0">
                <a:solidFill>
                  <a:srgbClr val="000000"/>
                </a:solidFill>
                <a:latin typeface="Arial" panose="020B0604020202020204" pitchFamily="34" charset="0"/>
              </a:rPr>
              <a:t>каких видов транспорта избегать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1300" b="1" dirty="0">
                <a:solidFill>
                  <a:srgbClr val="000000"/>
                </a:solidFill>
                <a:latin typeface="Arial" panose="020B0604020202020204" pitchFamily="34" charset="0"/>
              </a:rPr>
              <a:t>Гибкость расписания</a:t>
            </a:r>
            <a:r>
              <a:rPr lang="ru-RU" sz="1300" dirty="0">
                <a:solidFill>
                  <a:srgbClr val="000000"/>
                </a:solidFill>
                <a:latin typeface="Arial" panose="020B0604020202020204" pitchFamily="34" charset="0"/>
              </a:rPr>
              <a:t> – какое время между пересадками (не больше x часов, или не менее - если хочется быстро посмотреть город)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1300" b="1" dirty="0">
                <a:solidFill>
                  <a:srgbClr val="000000"/>
                </a:solidFill>
                <a:latin typeface="Arial" panose="020B0604020202020204" pitchFamily="34" charset="0"/>
              </a:rPr>
              <a:t>Расстояние между пересадочными пунктами в городе</a:t>
            </a:r>
            <a:endParaRPr lang="ru-RU" sz="1300" dirty="0"/>
          </a:p>
        </p:txBody>
      </p:sp>
      <p:sp>
        <p:nvSpPr>
          <p:cNvPr id="41" name="Прямоугольник: скругленные углы 34">
            <a:extLst>
              <a:ext uri="{FF2B5EF4-FFF2-40B4-BE49-F238E27FC236}">
                <a16:creationId xmlns:a16="http://schemas.microsoft.com/office/drawing/2014/main" id="{3FFE59C3-D818-4F09-963C-9E48E1BDF09E}"/>
              </a:ext>
            </a:extLst>
          </p:cNvPr>
          <p:cNvSpPr/>
          <p:nvPr/>
        </p:nvSpPr>
        <p:spPr>
          <a:xfrm>
            <a:off x="380782" y="4691346"/>
            <a:ext cx="7571378" cy="1963787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ru-RU" sz="13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ru-RU" sz="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1300" b="1" dirty="0">
                <a:solidFill>
                  <a:srgbClr val="000000"/>
                </a:solidFill>
                <a:latin typeface="Arial" panose="020B0604020202020204" pitchFamily="34" charset="0"/>
              </a:rPr>
              <a:t>Какие ещё признаки можно подавать на вход? </a:t>
            </a:r>
            <a:r>
              <a:rPr lang="ru-RU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соц-дем</a:t>
            </a:r>
            <a:r>
              <a:rPr lang="ru-RU" sz="1300" dirty="0">
                <a:solidFill>
                  <a:srgbClr val="000000"/>
                </a:solidFill>
                <a:latin typeface="Arial" panose="020B0604020202020204" pitchFamily="34" charset="0"/>
              </a:rPr>
              <a:t> факторы (возраст, пол, город отправления и т. д.) - это для будущей модели</a:t>
            </a:r>
            <a:endParaRPr lang="ru-RU" sz="1300" dirty="0"/>
          </a:p>
          <a:p>
            <a:pPr>
              <a:spcAft>
                <a:spcPts val="1200"/>
              </a:spcAft>
            </a:pPr>
            <a:r>
              <a:rPr lang="ru-RU" sz="1300" b="1" dirty="0">
                <a:solidFill>
                  <a:srgbClr val="000000"/>
                </a:solidFill>
                <a:latin typeface="Arial" panose="020B0604020202020204" pitchFamily="34" charset="0"/>
              </a:rPr>
              <a:t>Как пока работает алгоритм: </a:t>
            </a:r>
            <a:r>
              <a:rPr lang="ru-RU" sz="1300" dirty="0">
                <a:solidFill>
                  <a:srgbClr val="000000"/>
                </a:solidFill>
                <a:latin typeface="Arial" panose="020B0604020202020204" pitchFamily="34" charset="0"/>
              </a:rPr>
              <a:t>сделать ранжирование с весами признаков (пользователь сам выбирает, наскок ему важны признаки - по этим коэффициентам выбирается лучший маршрут. Как технически сделать - через нормализацию)</a:t>
            </a:r>
            <a:endParaRPr lang="ru-RU" sz="1300" dirty="0"/>
          </a:p>
        </p:txBody>
      </p:sp>
      <p:sp>
        <p:nvSpPr>
          <p:cNvPr id="42" name="Прямоугольник: скругленные углы 35">
            <a:extLst>
              <a:ext uri="{FF2B5EF4-FFF2-40B4-BE49-F238E27FC236}">
                <a16:creationId xmlns:a16="http://schemas.microsoft.com/office/drawing/2014/main" id="{0BB609BC-F311-48F0-929B-E8A5CE70441B}"/>
              </a:ext>
            </a:extLst>
          </p:cNvPr>
          <p:cNvSpPr/>
          <p:nvPr/>
        </p:nvSpPr>
        <p:spPr>
          <a:xfrm>
            <a:off x="441365" y="1675141"/>
            <a:ext cx="4495962" cy="542426"/>
          </a:xfrm>
          <a:prstGeom prst="roundRect">
            <a:avLst>
              <a:gd name="adj" fmla="val 46488"/>
            </a:avLst>
          </a:prstGeom>
          <a:solidFill>
            <a:srgbClr val="FE630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7821CF-389B-4497-B35A-00D9438895C8}"/>
              </a:ext>
            </a:extLst>
          </p:cNvPr>
          <p:cNvSpPr txBox="1"/>
          <p:nvPr/>
        </p:nvSpPr>
        <p:spPr>
          <a:xfrm>
            <a:off x="838704" y="1761688"/>
            <a:ext cx="3225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Критерии ранжирования: </a:t>
            </a:r>
          </a:p>
        </p:txBody>
      </p:sp>
      <p:sp>
        <p:nvSpPr>
          <p:cNvPr id="46" name="Прямоугольник: скругленные углы 42">
            <a:extLst>
              <a:ext uri="{FF2B5EF4-FFF2-40B4-BE49-F238E27FC236}">
                <a16:creationId xmlns:a16="http://schemas.microsoft.com/office/drawing/2014/main" id="{D8E031C2-8F8A-4D82-9CD4-7DA919D8C3C3}"/>
              </a:ext>
            </a:extLst>
          </p:cNvPr>
          <p:cNvSpPr/>
          <p:nvPr/>
        </p:nvSpPr>
        <p:spPr>
          <a:xfrm>
            <a:off x="8153509" y="1616971"/>
            <a:ext cx="3679760" cy="5038162"/>
          </a:xfrm>
          <a:prstGeom prst="roundRect">
            <a:avLst>
              <a:gd name="adj" fmla="val 896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47" name="Прямоугольник: скругленные углы 43">
            <a:extLst>
              <a:ext uri="{FF2B5EF4-FFF2-40B4-BE49-F238E27FC236}">
                <a16:creationId xmlns:a16="http://schemas.microsoft.com/office/drawing/2014/main" id="{93A17ED4-CB39-4B54-94C2-BB86B62AF947}"/>
              </a:ext>
            </a:extLst>
          </p:cNvPr>
          <p:cNvSpPr/>
          <p:nvPr/>
        </p:nvSpPr>
        <p:spPr>
          <a:xfrm>
            <a:off x="8243777" y="1675141"/>
            <a:ext cx="3499223" cy="542426"/>
          </a:xfrm>
          <a:prstGeom prst="roundRect">
            <a:avLst>
              <a:gd name="adj" fmla="val 46488"/>
            </a:avLst>
          </a:prstGeom>
          <a:solidFill>
            <a:srgbClr val="FE630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8C07D3-8043-4EE0-8613-912717159096}"/>
              </a:ext>
            </a:extLst>
          </p:cNvPr>
          <p:cNvSpPr txBox="1"/>
          <p:nvPr/>
        </p:nvSpPr>
        <p:spPr>
          <a:xfrm>
            <a:off x="8249996" y="1611358"/>
            <a:ext cx="3544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Как оценивать качество модели:</a:t>
            </a:r>
          </a:p>
        </p:txBody>
      </p:sp>
      <p:sp>
        <p:nvSpPr>
          <p:cNvPr id="56" name="Прямоугольник: скругленные углы 52">
            <a:extLst>
              <a:ext uri="{FF2B5EF4-FFF2-40B4-BE49-F238E27FC236}">
                <a16:creationId xmlns:a16="http://schemas.microsoft.com/office/drawing/2014/main" id="{35642BBB-B3B9-4F02-AE20-26688F4C9CB6}"/>
              </a:ext>
            </a:extLst>
          </p:cNvPr>
          <p:cNvSpPr/>
          <p:nvPr/>
        </p:nvSpPr>
        <p:spPr>
          <a:xfrm>
            <a:off x="469900" y="4782851"/>
            <a:ext cx="3986597" cy="542426"/>
          </a:xfrm>
          <a:prstGeom prst="roundRect">
            <a:avLst>
              <a:gd name="adj" fmla="val 46488"/>
            </a:avLst>
          </a:prstGeom>
          <a:solidFill>
            <a:srgbClr val="FE630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0A6B75-AC70-471E-A3A8-5B5CB8944C04}"/>
              </a:ext>
            </a:extLst>
          </p:cNvPr>
          <p:cNvSpPr txBox="1"/>
          <p:nvPr/>
        </p:nvSpPr>
        <p:spPr>
          <a:xfrm>
            <a:off x="518698" y="4874688"/>
            <a:ext cx="4009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Ранжирование в нашем алгоритме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93A91F-A7A8-44D5-8F7B-BD435608B06D}"/>
              </a:ext>
            </a:extLst>
          </p:cNvPr>
          <p:cNvSpPr txBox="1"/>
          <p:nvPr/>
        </p:nvSpPr>
        <p:spPr>
          <a:xfrm>
            <a:off x="8153509" y="2277061"/>
            <a:ext cx="36754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Как часто пользователи кликают на предложенные маршруты?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Conversion</a:t>
            </a:r>
            <a:r>
              <a:rPr lang="ru-RU" sz="1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Rate</a:t>
            </a:r>
            <a:r>
              <a:rPr lang="ru-RU" sz="1400" b="1" dirty="0">
                <a:solidFill>
                  <a:srgbClr val="000000"/>
                </a:solidFill>
                <a:latin typeface="Arial" panose="020B0604020202020204" pitchFamily="34" charset="0"/>
              </a:rPr>
              <a:t> (CR)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Какой процент пользователей покупает билет из предложенных вариантов?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400" b="1" dirty="0">
                <a:solidFill>
                  <a:srgbClr val="000000"/>
                </a:solidFill>
                <a:latin typeface="Arial" panose="020B0604020202020204" pitchFamily="34" charset="0"/>
              </a:rPr>
              <a:t>Средняя позиция выбранного маршрута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Если пользователи всегда выбирают 3-й или 4-й маршрут, то первый и второй ранжируются неправильно.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400" b="1" dirty="0">
                <a:solidFill>
                  <a:srgbClr val="000000"/>
                </a:solidFill>
                <a:latin typeface="Arial" panose="020B0604020202020204" pitchFamily="34" charset="0"/>
              </a:rPr>
              <a:t>Среднее время поиска маршрута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Если пользователь </a:t>
            </a:r>
            <a:r>
              <a:rPr lang="ru-RU" sz="1400" b="1" dirty="0">
                <a:solidFill>
                  <a:srgbClr val="000000"/>
                </a:solidFill>
                <a:latin typeface="Arial" panose="020B0604020202020204" pitchFamily="34" charset="0"/>
              </a:rPr>
              <a:t>быстро находит маршрут и уходит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, то рекомендации </a:t>
            </a:r>
            <a:r>
              <a:rPr lang="ru-RU" sz="1400" b="1" dirty="0">
                <a:solidFill>
                  <a:srgbClr val="000000"/>
                </a:solidFill>
                <a:latin typeface="Arial" panose="020B0604020202020204" pitchFamily="34" charset="0"/>
              </a:rPr>
              <a:t>релевантные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Retention</a:t>
            </a:r>
            <a:r>
              <a:rPr lang="ru-RU" sz="1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Rate</a:t>
            </a:r>
            <a:r>
              <a:rPr lang="ru-RU" sz="1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Как часто пользователи возвращаются в сервис? (в течение года/двух лет, т. к. путешествия не что-то частое)</a:t>
            </a:r>
            <a:b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ru-RU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080" name="Picture 8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65" y="2323240"/>
            <a:ext cx="364187" cy="3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8" y="2686333"/>
            <a:ext cx="364187" cy="3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1" y="3046255"/>
            <a:ext cx="364187" cy="3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34" y="3402020"/>
            <a:ext cx="364187" cy="3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33" y="3758905"/>
            <a:ext cx="364187" cy="3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Picture backgroun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7" y="4259146"/>
            <a:ext cx="364187" cy="3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60365B7-02D1-4516-B627-2E0F75D9E364}"/>
              </a:ext>
            </a:extLst>
          </p:cNvPr>
          <p:cNvSpPr txBox="1"/>
          <p:nvPr/>
        </p:nvSpPr>
        <p:spPr>
          <a:xfrm>
            <a:off x="380780" y="890983"/>
            <a:ext cx="11362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Текущая реализация алгоритма предполагает ранжирование с весами, которые пользователь сам определяет. система стремится к персонализированному и релевантному выбору маршрутов, опираясь на данные о поведении и предпочтениях пользователей.</a:t>
            </a:r>
            <a:endParaRPr lang="ru-RU" sz="1400" dirty="0">
              <a:solidFill>
                <a:srgbClr val="FF0000"/>
              </a:solidFill>
              <a:highlight>
                <a:srgbClr val="FFFF00"/>
              </a:highligh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8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3AF266-82CA-489F-8731-5D4D13CC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FA82B70-5EDD-4C3B-A790-1ECBAB4987F6}"/>
              </a:ext>
            </a:extLst>
          </p:cNvPr>
          <p:cNvSpPr/>
          <p:nvPr/>
        </p:nvSpPr>
        <p:spPr>
          <a:xfrm>
            <a:off x="380782" y="253328"/>
            <a:ext cx="11430436" cy="542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66074-2796-4BC9-86FF-AA7C4BA9ADB1}"/>
              </a:ext>
            </a:extLst>
          </p:cNvPr>
          <p:cNvSpPr txBox="1"/>
          <p:nvPr/>
        </p:nvSpPr>
        <p:spPr>
          <a:xfrm>
            <a:off x="3642723" y="352725"/>
            <a:ext cx="245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E63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Команда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20ABA9E-0C0F-4E23-AB9F-628DFD3383E8}"/>
              </a:ext>
            </a:extLst>
          </p:cNvPr>
          <p:cNvGrpSpPr/>
          <p:nvPr/>
        </p:nvGrpSpPr>
        <p:grpSpPr>
          <a:xfrm>
            <a:off x="469900" y="321341"/>
            <a:ext cx="406400" cy="406400"/>
            <a:chOff x="469900" y="321341"/>
            <a:chExt cx="406400" cy="4064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A889826-4381-4E6C-B4EC-D403C19D83CE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CECB9-560B-472F-B516-FFAC93CBA5E7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ru-RU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DD46F1-EEC3-47EE-889D-CF5C1B7EE3F2}"/>
              </a:ext>
            </a:extLst>
          </p:cNvPr>
          <p:cNvGrpSpPr/>
          <p:nvPr/>
        </p:nvGrpSpPr>
        <p:grpSpPr>
          <a:xfrm>
            <a:off x="927536" y="321341"/>
            <a:ext cx="406400" cy="406400"/>
            <a:chOff x="469900" y="321341"/>
            <a:chExt cx="406400" cy="4064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C13FC1C-1E86-4666-99FE-39E7AD2614D0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80A70-AE0C-4E74-8D59-C78067614D8E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989F16E-35EB-4199-83CD-63201BB1D7C0}"/>
              </a:ext>
            </a:extLst>
          </p:cNvPr>
          <p:cNvGrpSpPr/>
          <p:nvPr/>
        </p:nvGrpSpPr>
        <p:grpSpPr>
          <a:xfrm>
            <a:off x="3200225" y="311816"/>
            <a:ext cx="406400" cy="410091"/>
            <a:chOff x="469900" y="321341"/>
            <a:chExt cx="406400" cy="410091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326ACC5-6691-4751-BB8D-32A05E5F13F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A7EFF0-1A7F-4505-9A5A-139C06958472}"/>
                </a:ext>
              </a:extLst>
            </p:cNvPr>
            <p:cNvSpPr txBox="1"/>
            <p:nvPr/>
          </p:nvSpPr>
          <p:spPr>
            <a:xfrm>
              <a:off x="518698" y="3621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7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D86C697-074C-46B5-B7B0-E8510399BBF2}"/>
              </a:ext>
            </a:extLst>
          </p:cNvPr>
          <p:cNvGrpSpPr/>
          <p:nvPr/>
        </p:nvGrpSpPr>
        <p:grpSpPr>
          <a:xfrm>
            <a:off x="1381277" y="321341"/>
            <a:ext cx="406400" cy="406400"/>
            <a:chOff x="469900" y="321341"/>
            <a:chExt cx="406400" cy="406400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6145DB-4B31-4E30-8880-6EF909A2E1A7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B6A00D-6CAF-40C1-9802-FE1B568C77B6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878A840-B135-42DF-B2A1-DAAC7B16AC66}"/>
              </a:ext>
            </a:extLst>
          </p:cNvPr>
          <p:cNvGrpSpPr/>
          <p:nvPr/>
        </p:nvGrpSpPr>
        <p:grpSpPr>
          <a:xfrm>
            <a:off x="1835018" y="321341"/>
            <a:ext cx="406400" cy="406400"/>
            <a:chOff x="469900" y="321341"/>
            <a:chExt cx="406400" cy="406400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749EC0B-9A35-4B61-B49F-886BC4CB7882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862442-E8AA-4E9C-A592-518764F4C641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E7AE0FE-0BFC-473B-BE01-1C27707B1F93}"/>
              </a:ext>
            </a:extLst>
          </p:cNvPr>
          <p:cNvGrpSpPr/>
          <p:nvPr/>
        </p:nvGrpSpPr>
        <p:grpSpPr>
          <a:xfrm>
            <a:off x="2288759" y="321341"/>
            <a:ext cx="406400" cy="406400"/>
            <a:chOff x="469900" y="321341"/>
            <a:chExt cx="406400" cy="406400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A15112D5-482D-43F6-BD5A-AF3E4FED8251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BBADA2-592E-4E1F-A628-C6667AB6949F}"/>
                </a:ext>
              </a:extLst>
            </p:cNvPr>
            <p:cNvSpPr txBox="1"/>
            <p:nvPr/>
          </p:nvSpPr>
          <p:spPr>
            <a:xfrm>
              <a:off x="5186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CF94D02-BF86-48FB-8A01-92B7E80DE8D3}"/>
              </a:ext>
            </a:extLst>
          </p:cNvPr>
          <p:cNvGrpSpPr/>
          <p:nvPr/>
        </p:nvGrpSpPr>
        <p:grpSpPr>
          <a:xfrm>
            <a:off x="2744492" y="321341"/>
            <a:ext cx="406400" cy="406400"/>
            <a:chOff x="469900" y="321341"/>
            <a:chExt cx="406400" cy="406400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00DDA0E-1567-49C9-8C3F-8CAC2AC716C5}"/>
                </a:ext>
              </a:extLst>
            </p:cNvPr>
            <p:cNvSpPr/>
            <p:nvPr/>
          </p:nvSpPr>
          <p:spPr>
            <a:xfrm>
              <a:off x="469900" y="321341"/>
              <a:ext cx="406400" cy="406400"/>
            </a:xfrm>
            <a:prstGeom prst="ellipse">
              <a:avLst/>
            </a:prstGeom>
            <a:solidFill>
              <a:srgbClr val="FE63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5B321F-DAA1-4893-B172-46C73F27934A}"/>
                </a:ext>
              </a:extLst>
            </p:cNvPr>
            <p:cNvSpPr txBox="1"/>
            <p:nvPr/>
          </p:nvSpPr>
          <p:spPr>
            <a:xfrm>
              <a:off x="505998" y="349400"/>
              <a:ext cx="33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6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8C59DE-CAA2-44F9-98B1-04906EF4436A}"/>
              </a:ext>
            </a:extLst>
          </p:cNvPr>
          <p:cNvSpPr txBox="1"/>
          <p:nvPr/>
        </p:nvSpPr>
        <p:spPr>
          <a:xfrm>
            <a:off x="11875552" y="6550223"/>
            <a:ext cx="25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8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87B75C7-50E7-46A9-8443-21ABA11BBAF3}"/>
              </a:ext>
            </a:extLst>
          </p:cNvPr>
          <p:cNvSpPr/>
          <p:nvPr/>
        </p:nvSpPr>
        <p:spPr>
          <a:xfrm>
            <a:off x="278595" y="1158844"/>
            <a:ext cx="2190968" cy="4795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97E81964-85D7-4BA9-9A49-E9B53D121946}"/>
              </a:ext>
            </a:extLst>
          </p:cNvPr>
          <p:cNvSpPr/>
          <p:nvPr/>
        </p:nvSpPr>
        <p:spPr>
          <a:xfrm>
            <a:off x="2642305" y="1158844"/>
            <a:ext cx="2190968" cy="4795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EA2AEF75-C892-4B87-8967-4EB53962C471}"/>
              </a:ext>
            </a:extLst>
          </p:cNvPr>
          <p:cNvSpPr/>
          <p:nvPr/>
        </p:nvSpPr>
        <p:spPr>
          <a:xfrm>
            <a:off x="5002349" y="1158844"/>
            <a:ext cx="2190968" cy="4795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1421E50A-35E8-4CA7-85EC-C4C294E8C121}"/>
              </a:ext>
            </a:extLst>
          </p:cNvPr>
          <p:cNvSpPr/>
          <p:nvPr/>
        </p:nvSpPr>
        <p:spPr>
          <a:xfrm>
            <a:off x="7362393" y="1158844"/>
            <a:ext cx="2190968" cy="4795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D4F26D32-D489-455F-97E1-2B5395FE6D4B}"/>
              </a:ext>
            </a:extLst>
          </p:cNvPr>
          <p:cNvSpPr/>
          <p:nvPr/>
        </p:nvSpPr>
        <p:spPr>
          <a:xfrm>
            <a:off x="9722437" y="1158844"/>
            <a:ext cx="2190968" cy="4795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B46B07DA-7DCC-430C-8ED5-CB4EF0B2EE10}"/>
              </a:ext>
            </a:extLst>
          </p:cNvPr>
          <p:cNvSpPr/>
          <p:nvPr/>
        </p:nvSpPr>
        <p:spPr>
          <a:xfrm>
            <a:off x="424419" y="1292557"/>
            <a:ext cx="1899320" cy="1867102"/>
          </a:xfrm>
          <a:prstGeom prst="roundRect">
            <a:avLst>
              <a:gd name="adj" fmla="val 22688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4D9B7477-C597-47F7-BFC4-0D7E2154AF55}"/>
              </a:ext>
            </a:extLst>
          </p:cNvPr>
          <p:cNvSpPr/>
          <p:nvPr/>
        </p:nvSpPr>
        <p:spPr>
          <a:xfrm>
            <a:off x="2788129" y="1292557"/>
            <a:ext cx="1899320" cy="1867102"/>
          </a:xfrm>
          <a:prstGeom prst="roundRect">
            <a:avLst>
              <a:gd name="adj" fmla="val 22688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9E0938F1-5D08-49B4-814A-B1F7B86A3C47}"/>
              </a:ext>
            </a:extLst>
          </p:cNvPr>
          <p:cNvSpPr/>
          <p:nvPr/>
        </p:nvSpPr>
        <p:spPr>
          <a:xfrm>
            <a:off x="5146340" y="1292557"/>
            <a:ext cx="1899320" cy="1867102"/>
          </a:xfrm>
          <a:prstGeom prst="roundRect">
            <a:avLst>
              <a:gd name="adj" fmla="val 22688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5EC31AD8-8BB1-4759-90ED-FDE1ECC42C53}"/>
              </a:ext>
            </a:extLst>
          </p:cNvPr>
          <p:cNvSpPr/>
          <p:nvPr/>
        </p:nvSpPr>
        <p:spPr>
          <a:xfrm>
            <a:off x="7508217" y="1292557"/>
            <a:ext cx="1899320" cy="1867102"/>
          </a:xfrm>
          <a:prstGeom prst="roundRect">
            <a:avLst>
              <a:gd name="adj" fmla="val 22688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: скругленные углы 69">
            <a:extLst>
              <a:ext uri="{FF2B5EF4-FFF2-40B4-BE49-F238E27FC236}">
                <a16:creationId xmlns:a16="http://schemas.microsoft.com/office/drawing/2014/main" id="{4D05ADFC-83C4-47F5-8845-22C0895B661C}"/>
              </a:ext>
            </a:extLst>
          </p:cNvPr>
          <p:cNvSpPr/>
          <p:nvPr/>
        </p:nvSpPr>
        <p:spPr>
          <a:xfrm>
            <a:off x="9868261" y="1292557"/>
            <a:ext cx="1899320" cy="1867102"/>
          </a:xfrm>
          <a:prstGeom prst="roundRect">
            <a:avLst>
              <a:gd name="adj" fmla="val 22688"/>
            </a:avLst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1DE6DA-BE13-49F7-A84A-5CC722B17F34}"/>
              </a:ext>
            </a:extLst>
          </p:cNvPr>
          <p:cNvSpPr txBox="1"/>
          <p:nvPr/>
        </p:nvSpPr>
        <p:spPr>
          <a:xfrm>
            <a:off x="504391" y="3454065"/>
            <a:ext cx="1773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Ахметов Руслан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01E21A9-3992-42CD-8FA2-A25CCBE88DC0}"/>
              </a:ext>
            </a:extLst>
          </p:cNvPr>
          <p:cNvSpPr txBox="1"/>
          <p:nvPr/>
        </p:nvSpPr>
        <p:spPr>
          <a:xfrm>
            <a:off x="699852" y="5525037"/>
            <a:ext cx="1361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+7 (987) 259-67-15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ADA3EC-087B-4DCE-94B4-9F591B98BB12}"/>
              </a:ext>
            </a:extLst>
          </p:cNvPr>
          <p:cNvSpPr txBox="1"/>
          <p:nvPr/>
        </p:nvSpPr>
        <p:spPr>
          <a:xfrm>
            <a:off x="839412" y="5314437"/>
            <a:ext cx="118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9</a:t>
            </a:r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ecolla@mail.ru</a:t>
            </a:r>
            <a:endParaRPr lang="ru-RU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790AC4-A10D-4986-A918-C31117975460}"/>
              </a:ext>
            </a:extLst>
          </p:cNvPr>
          <p:cNvSpPr txBox="1"/>
          <p:nvPr/>
        </p:nvSpPr>
        <p:spPr>
          <a:xfrm>
            <a:off x="2655472" y="3454065"/>
            <a:ext cx="2190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Анастасия Сорокина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6E3393-2F10-4695-9A64-0E3CD2484F2B}"/>
              </a:ext>
            </a:extLst>
          </p:cNvPr>
          <p:cNvSpPr txBox="1"/>
          <p:nvPr/>
        </p:nvSpPr>
        <p:spPr>
          <a:xfrm>
            <a:off x="5256753" y="3454065"/>
            <a:ext cx="1678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Чернов Даниил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2C8799-ED3B-451E-B009-53666358E8B2}"/>
              </a:ext>
            </a:extLst>
          </p:cNvPr>
          <p:cNvSpPr txBox="1"/>
          <p:nvPr/>
        </p:nvSpPr>
        <p:spPr>
          <a:xfrm>
            <a:off x="7545271" y="3454065"/>
            <a:ext cx="182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Тулаев</a:t>
            </a:r>
            <a:r>
              <a:rPr lang="ru-RU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 Дмитрий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8FCAA4-DE2D-4D57-B59A-3D7D9AA79596}"/>
              </a:ext>
            </a:extLst>
          </p:cNvPr>
          <p:cNvSpPr txBox="1"/>
          <p:nvPr/>
        </p:nvSpPr>
        <p:spPr>
          <a:xfrm>
            <a:off x="9877426" y="3454065"/>
            <a:ext cx="193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Пахнев</a:t>
            </a:r>
            <a:r>
              <a:rPr lang="ru-RU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 Владимир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7002D6-F96A-4935-839F-07AF2BE2D1B2}"/>
              </a:ext>
            </a:extLst>
          </p:cNvPr>
          <p:cNvSpPr txBox="1"/>
          <p:nvPr/>
        </p:nvSpPr>
        <p:spPr>
          <a:xfrm>
            <a:off x="7508214" y="3792619"/>
            <a:ext cx="1899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Уральский Федеральный </a:t>
            </a:r>
            <a:b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100" dirty="0" err="1">
                <a:latin typeface="Roboto" panose="02000000000000000000" pitchFamily="2" charset="0"/>
                <a:ea typeface="Roboto" panose="02000000000000000000" pitchFamily="2" charset="0"/>
              </a:rPr>
              <a:t>Унивеситет</a:t>
            </a:r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F67F1D-F30F-47C1-BE76-64325821B0A0}"/>
              </a:ext>
            </a:extLst>
          </p:cNvPr>
          <p:cNvSpPr txBox="1"/>
          <p:nvPr/>
        </p:nvSpPr>
        <p:spPr>
          <a:xfrm>
            <a:off x="7469268" y="4790961"/>
            <a:ext cx="2130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Финалист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FINOPOLIS-2024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EA5BD3-A50B-404B-9027-BD22AED4862F}"/>
              </a:ext>
            </a:extLst>
          </p:cNvPr>
          <p:cNvSpPr txBox="1"/>
          <p:nvPr/>
        </p:nvSpPr>
        <p:spPr>
          <a:xfrm>
            <a:off x="285097" y="3794504"/>
            <a:ext cx="2190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Уфимский университет науки</a:t>
            </a:r>
          </a:p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 и технологий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970FBF-EB2F-4988-AEF0-4D119BF8CEBA}"/>
              </a:ext>
            </a:extLst>
          </p:cNvPr>
          <p:cNvSpPr txBox="1"/>
          <p:nvPr/>
        </p:nvSpPr>
        <p:spPr>
          <a:xfrm>
            <a:off x="555921" y="4196916"/>
            <a:ext cx="1556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Финансы и кредит в</a:t>
            </a:r>
          </a:p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 цифровой среде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891939-C006-474E-998D-C7328E9EDC14}"/>
              </a:ext>
            </a:extLst>
          </p:cNvPr>
          <p:cNvSpPr txBox="1"/>
          <p:nvPr/>
        </p:nvSpPr>
        <p:spPr>
          <a:xfrm>
            <a:off x="210905" y="4718414"/>
            <a:ext cx="232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 Разработал и внедрил дизайн </a:t>
            </a:r>
          </a:p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для своего института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619C71-D90C-4F42-9027-78CC36B50E0C}"/>
              </a:ext>
            </a:extLst>
          </p:cNvPr>
          <p:cNvSpPr txBox="1"/>
          <p:nvPr/>
        </p:nvSpPr>
        <p:spPr>
          <a:xfrm>
            <a:off x="7548368" y="4347806"/>
            <a:ext cx="18221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Бизнес-информатика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05A470-AC3A-4364-9001-A423475921BE}"/>
              </a:ext>
            </a:extLst>
          </p:cNvPr>
          <p:cNvSpPr txBox="1"/>
          <p:nvPr/>
        </p:nvSpPr>
        <p:spPr>
          <a:xfrm>
            <a:off x="2824434" y="3854790"/>
            <a:ext cx="1899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МГУ им. </a:t>
            </a:r>
            <a:r>
              <a:rPr lang="ru-RU" sz="1100" dirty="0" err="1">
                <a:latin typeface="Roboto" panose="02000000000000000000" pitchFamily="2" charset="0"/>
                <a:ea typeface="Roboto" panose="02000000000000000000" pitchFamily="2" charset="0"/>
              </a:rPr>
              <a:t>М.В.Ломоносова</a:t>
            </a:r>
            <a:endParaRPr lang="ru-RU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D0CAC6-0A28-4156-B98C-FCE8C1160D3C}"/>
              </a:ext>
            </a:extLst>
          </p:cNvPr>
          <p:cNvSpPr txBox="1"/>
          <p:nvPr/>
        </p:nvSpPr>
        <p:spPr>
          <a:xfrm>
            <a:off x="5146339" y="4223506"/>
            <a:ext cx="1899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Jun+ DS </a:t>
            </a:r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в Газпромбанке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67A1C5-27B0-4EE7-9F77-60187AB85CED}"/>
              </a:ext>
            </a:extLst>
          </p:cNvPr>
          <p:cNvSpPr txBox="1"/>
          <p:nvPr/>
        </p:nvSpPr>
        <p:spPr>
          <a:xfrm>
            <a:off x="5146340" y="3852141"/>
            <a:ext cx="1899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 err="1">
                <a:latin typeface="Roboto" panose="02000000000000000000" pitchFamily="2" charset="0"/>
                <a:ea typeface="Roboto" panose="02000000000000000000" pitchFamily="2" charset="0"/>
              </a:rPr>
              <a:t>СПбПУ</a:t>
            </a:r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 23'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0970FBF-EB2F-4988-AEF0-4D119BF8CEBA}"/>
              </a:ext>
            </a:extLst>
          </p:cNvPr>
          <p:cNvSpPr txBox="1"/>
          <p:nvPr/>
        </p:nvSpPr>
        <p:spPr>
          <a:xfrm>
            <a:off x="2814524" y="4178529"/>
            <a:ext cx="18465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Структурная биология и </a:t>
            </a:r>
            <a:r>
              <a:rPr lang="ru-RU" sz="1100" dirty="0" err="1">
                <a:latin typeface="Roboto" panose="02000000000000000000" pitchFamily="2" charset="0"/>
                <a:ea typeface="Roboto" panose="02000000000000000000" pitchFamily="2" charset="0"/>
              </a:rPr>
              <a:t>биоинформатика</a:t>
            </a:r>
            <a:endParaRPr lang="ru-RU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970FBF-EB2F-4988-AEF0-4D119BF8CEBA}"/>
              </a:ext>
            </a:extLst>
          </p:cNvPr>
          <p:cNvSpPr txBox="1"/>
          <p:nvPr/>
        </p:nvSpPr>
        <p:spPr>
          <a:xfrm>
            <a:off x="2593306" y="4621163"/>
            <a:ext cx="23626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Возможно вы принимаете лекарство на основе изученных мною молекул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1E21A9-3992-42CD-8FA2-A25CCBE88DC0}"/>
              </a:ext>
            </a:extLst>
          </p:cNvPr>
          <p:cNvSpPr txBox="1"/>
          <p:nvPr/>
        </p:nvSpPr>
        <p:spPr>
          <a:xfrm>
            <a:off x="3060665" y="5525037"/>
            <a:ext cx="1361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+7 (9</a:t>
            </a:r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10</a:t>
            </a:r>
            <a:r>
              <a:rPr lang="ru-RU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) </a:t>
            </a:r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389</a:t>
            </a:r>
            <a:r>
              <a:rPr lang="ru-RU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-6</a:t>
            </a:r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6</a:t>
            </a:r>
            <a:r>
              <a:rPr lang="ru-RU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38</a:t>
            </a:r>
            <a:endParaRPr lang="ru-RU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ADA3EC-087B-4DCE-94B4-9F591B98BB12}"/>
              </a:ext>
            </a:extLst>
          </p:cNvPr>
          <p:cNvSpPr txBox="1"/>
          <p:nvPr/>
        </p:nvSpPr>
        <p:spPr>
          <a:xfrm>
            <a:off x="2581554" y="5305141"/>
            <a:ext cx="23608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anastasiasorokina251@gmail.com</a:t>
            </a:r>
            <a:endParaRPr lang="ru-RU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4" name="Прямоугольник: скругленные углы 69"/>
          <p:cNvSpPr/>
          <p:nvPr/>
        </p:nvSpPr>
        <p:spPr>
          <a:xfrm>
            <a:off x="9868261" y="1298225"/>
            <a:ext cx="1899320" cy="1867102"/>
          </a:xfrm>
          <a:prstGeom prst="roundRect">
            <a:avLst>
              <a:gd name="adj" fmla="val 22688"/>
            </a:avLst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TextBox 59"/>
          <p:cNvSpPr txBox="1"/>
          <p:nvPr/>
        </p:nvSpPr>
        <p:spPr>
          <a:xfrm>
            <a:off x="9868261" y="4223506"/>
            <a:ext cx="18993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Перевод и переводоведение</a:t>
            </a:r>
          </a:p>
        </p:txBody>
      </p:sp>
      <p:sp>
        <p:nvSpPr>
          <p:cNvPr id="79" name="TextBox 59"/>
          <p:cNvSpPr txBox="1"/>
          <p:nvPr/>
        </p:nvSpPr>
        <p:spPr>
          <a:xfrm>
            <a:off x="9833971" y="4734681"/>
            <a:ext cx="1899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Учавствовал в создании топового продукта в сфере </a:t>
            </a: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edtech</a:t>
            </a:r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 для рынка Казахстана</a:t>
            </a:r>
          </a:p>
        </p:txBody>
      </p:sp>
    </p:spTree>
    <p:extLst>
      <p:ext uri="{BB962C8B-B14F-4D97-AF65-F5344CB8AC3E}">
        <p14:creationId xmlns:p14="http://schemas.microsoft.com/office/powerpoint/2010/main" val="519794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1186</Words>
  <Application>Microsoft Office PowerPoint</Application>
  <PresentationFormat>Широкоэкранный</PresentationFormat>
  <Paragraphs>188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Roboto Light</vt:lpstr>
      <vt:lpstr>Arial</vt:lpstr>
      <vt:lpstr>Calibri Light</vt:lpstr>
      <vt:lpstr>Roboto Black</vt:lpstr>
      <vt:lpstr>Wingdings</vt:lpstr>
      <vt:lpstr>Roboto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Руслан Ахметов</dc:creator>
  <cp:lastModifiedBy>Руслан Ахметов</cp:lastModifiedBy>
  <cp:revision>34</cp:revision>
  <dcterms:created xsi:type="dcterms:W3CDTF">2025-03-14T18:45:29Z</dcterms:created>
  <dcterms:modified xsi:type="dcterms:W3CDTF">2025-03-24T20:31:42Z</dcterms:modified>
</cp:coreProperties>
</file>